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0" r:id="rId2"/>
    <p:sldId id="283" r:id="rId3"/>
    <p:sldId id="293" r:id="rId4"/>
    <p:sldId id="289" r:id="rId5"/>
    <p:sldId id="286" r:id="rId6"/>
    <p:sldId id="285" r:id="rId7"/>
    <p:sldId id="291" r:id="rId8"/>
    <p:sldId id="290" r:id="rId9"/>
    <p:sldId id="292" r:id="rId10"/>
    <p:sldId id="261" r:id="rId11"/>
    <p:sldId id="262" r:id="rId12"/>
    <p:sldId id="263" r:id="rId13"/>
    <p:sldId id="294" r:id="rId14"/>
    <p:sldId id="264" r:id="rId15"/>
    <p:sldId id="295" r:id="rId16"/>
    <p:sldId id="265" r:id="rId17"/>
    <p:sldId id="296" r:id="rId18"/>
    <p:sldId id="266" r:id="rId19"/>
    <p:sldId id="297" r:id="rId20"/>
    <p:sldId id="267" r:id="rId21"/>
    <p:sldId id="268" r:id="rId22"/>
    <p:sldId id="269" r:id="rId23"/>
    <p:sldId id="270" r:id="rId24"/>
    <p:sldId id="271" r:id="rId25"/>
    <p:sldId id="298" r:id="rId26"/>
    <p:sldId id="272" r:id="rId27"/>
    <p:sldId id="273" r:id="rId28"/>
    <p:sldId id="274" r:id="rId29"/>
    <p:sldId id="299"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3F3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24C10B-AD6A-4F03-8692-5A9F3AF28690}" type="datetimeFigureOut">
              <a:rPr lang="en-US" smtClean="0"/>
              <a:pPr/>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619607-D008-4940-ADEF-A0DC8E8F883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24C10B-AD6A-4F03-8692-5A9F3AF28690}" type="datetimeFigureOut">
              <a:rPr lang="en-US" smtClean="0"/>
              <a:pPr/>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619607-D008-4940-ADEF-A0DC8E8F883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24C10B-AD6A-4F03-8692-5A9F3AF28690}" type="datetimeFigureOut">
              <a:rPr lang="en-US" smtClean="0"/>
              <a:pPr/>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619607-D008-4940-ADEF-A0DC8E8F883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24C10B-AD6A-4F03-8692-5A9F3AF28690}" type="datetimeFigureOut">
              <a:rPr lang="en-US" smtClean="0"/>
              <a:pPr/>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619607-D008-4940-ADEF-A0DC8E8F883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24C10B-AD6A-4F03-8692-5A9F3AF28690}" type="datetimeFigureOut">
              <a:rPr lang="en-US" smtClean="0"/>
              <a:pPr/>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619607-D008-4940-ADEF-A0DC8E8F883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24C10B-AD6A-4F03-8692-5A9F3AF28690}" type="datetimeFigureOut">
              <a:rPr lang="en-US" smtClean="0"/>
              <a:pPr/>
              <a:t>1/25/2016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619607-D008-4940-ADEF-A0DC8E8F883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24C10B-AD6A-4F03-8692-5A9F3AF28690}" type="datetimeFigureOut">
              <a:rPr lang="en-US" smtClean="0"/>
              <a:pPr/>
              <a:t>1/25/2016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619607-D008-4940-ADEF-A0DC8E8F883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24C10B-AD6A-4F03-8692-5A9F3AF28690}" type="datetimeFigureOut">
              <a:rPr lang="en-US" smtClean="0"/>
              <a:pPr/>
              <a:t>1/25/2016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619607-D008-4940-ADEF-A0DC8E8F883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24C10B-AD6A-4F03-8692-5A9F3AF28690}" type="datetimeFigureOut">
              <a:rPr lang="en-US" smtClean="0"/>
              <a:pPr/>
              <a:t>1/25/2016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619607-D008-4940-ADEF-A0DC8E8F883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24C10B-AD6A-4F03-8692-5A9F3AF28690}" type="datetimeFigureOut">
              <a:rPr lang="en-US" smtClean="0"/>
              <a:pPr/>
              <a:t>1/25/2016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619607-D008-4940-ADEF-A0DC8E8F883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24C10B-AD6A-4F03-8692-5A9F3AF28690}" type="datetimeFigureOut">
              <a:rPr lang="en-US" smtClean="0"/>
              <a:pPr/>
              <a:t>1/25/2016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619607-D008-4940-ADEF-A0DC8E8F883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tile tx="0" ty="0" sx="100000" sy="100000" flip="y" algn="tr"/>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24C10B-AD6A-4F03-8692-5A9F3AF28690}" type="datetimeFigureOut">
              <a:rPr lang="en-US" smtClean="0"/>
              <a:pPr/>
              <a:t>1/25/2016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619607-D008-4940-ADEF-A0DC8E8F883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farda.ir/"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jpeg"/><Relationship Id="rId1" Type="http://schemas.openxmlformats.org/officeDocument/2006/relationships/slideLayout" Target="../slideLayouts/slideLayout1.xml"/><Relationship Id="rId4" Type="http://schemas.openxmlformats.org/officeDocument/2006/relationships/hyperlink" Target="http://www.farda.ir/"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jpeg"/><Relationship Id="rId1" Type="http://schemas.openxmlformats.org/officeDocument/2006/relationships/slideLayout" Target="../slideLayouts/slideLayout1.xml"/><Relationship Id="rId4" Type="http://schemas.openxmlformats.org/officeDocument/2006/relationships/hyperlink" Target="http://www.farda.ir/"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jpeg"/><Relationship Id="rId1" Type="http://schemas.openxmlformats.org/officeDocument/2006/relationships/slideLayout" Target="../slideLayouts/slideLayout1.xml"/><Relationship Id="rId4" Type="http://schemas.openxmlformats.org/officeDocument/2006/relationships/hyperlink" Target="http://www.farda.ir/"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2.jpeg"/><Relationship Id="rId1" Type="http://schemas.openxmlformats.org/officeDocument/2006/relationships/slideLayout" Target="../slideLayouts/slideLayout1.xml"/><Relationship Id="rId4" Type="http://schemas.openxmlformats.org/officeDocument/2006/relationships/hyperlink" Target="http://www.farda.ir/"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3.jpeg"/><Relationship Id="rId1" Type="http://schemas.openxmlformats.org/officeDocument/2006/relationships/slideLayout" Target="../slideLayouts/slideLayout1.xml"/><Relationship Id="rId4" Type="http://schemas.openxmlformats.org/officeDocument/2006/relationships/hyperlink" Target="http://www.farda.ir/"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3.jpeg"/><Relationship Id="rId1" Type="http://schemas.openxmlformats.org/officeDocument/2006/relationships/slideLayout" Target="../slideLayouts/slideLayout1.xml"/><Relationship Id="rId4" Type="http://schemas.openxmlformats.org/officeDocument/2006/relationships/hyperlink" Target="http://www.farda.ir/"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hyperlink" Target="http://www.farda.ir/"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hyperlink" Target="http://ejabat.google.com/ejabat/thread?tid=3f9ab457cb2c1a6c"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6.jpeg"/><Relationship Id="rId1" Type="http://schemas.openxmlformats.org/officeDocument/2006/relationships/slideLayout" Target="../slideLayouts/slideLayout1.xml"/><Relationship Id="rId4" Type="http://schemas.openxmlformats.org/officeDocument/2006/relationships/hyperlink" Target="http://www.farda.ir/"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7.jpeg"/><Relationship Id="rId1" Type="http://schemas.openxmlformats.org/officeDocument/2006/relationships/slideLayout" Target="../slideLayouts/slideLayout2.xml"/><Relationship Id="rId4" Type="http://schemas.openxmlformats.org/officeDocument/2006/relationships/hyperlink" Target="http://www.farda.ir/"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hyperlink" Target="http://www.farda.ir/"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hyperlink" Target="http://www.farda.ir/"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143000"/>
          </a:xfrm>
        </p:spPr>
        <p:txBody>
          <a:bodyPr>
            <a:normAutofit/>
          </a:bodyPr>
          <a:lstStyle/>
          <a:p>
            <a:r>
              <a:rPr lang="fa-IR" sz="3600" dirty="0" smtClean="0">
                <a:cs typeface="B Titr" pitchFamily="2" charset="-78"/>
              </a:rPr>
              <a:t>بسم الله الرحمن الرحیم</a:t>
            </a:r>
            <a:endParaRPr lang="en-US" sz="3600" dirty="0">
              <a:cs typeface="B Titr" pitchFamily="2" charset="-78"/>
            </a:endParaRPr>
          </a:p>
        </p:txBody>
      </p:sp>
      <p:sp>
        <p:nvSpPr>
          <p:cNvPr id="3" name="Subtitle 2"/>
          <p:cNvSpPr>
            <a:spLocks noGrp="1"/>
          </p:cNvSpPr>
          <p:nvPr>
            <p:ph type="subTitle" idx="1"/>
          </p:nvPr>
        </p:nvSpPr>
        <p:spPr>
          <a:xfrm>
            <a:off x="1066800" y="1981200"/>
            <a:ext cx="7086600" cy="3962400"/>
          </a:xfrm>
        </p:spPr>
        <p:txBody>
          <a:bodyPr>
            <a:normAutofit/>
          </a:bodyPr>
          <a:lstStyle/>
          <a:p>
            <a:r>
              <a:rPr lang="fa-IR" dirty="0" smtClean="0">
                <a:solidFill>
                  <a:schemeClr val="tx1"/>
                </a:solidFill>
                <a:cs typeface="B Titr" pitchFamily="2" charset="-78"/>
              </a:rPr>
              <a:t>ارائه مقاله پرسش از تکنولوژی هایدگر</a:t>
            </a:r>
          </a:p>
          <a:p>
            <a:endParaRPr lang="en-US" dirty="0" smtClean="0">
              <a:solidFill>
                <a:schemeClr val="tx1"/>
              </a:solidFill>
              <a:cs typeface="B Titr" pitchFamily="2" charset="-78"/>
            </a:endParaRPr>
          </a:p>
          <a:p>
            <a:r>
              <a:rPr lang="en-US" dirty="0" smtClean="0">
                <a:solidFill>
                  <a:schemeClr val="tx1"/>
                </a:solidFill>
                <a:cs typeface="B Titr" pitchFamily="2" charset="-78"/>
              </a:rPr>
              <a:t>Question Concerning Technology</a:t>
            </a:r>
          </a:p>
          <a:p>
            <a:r>
              <a:rPr lang="en-US" dirty="0" smtClean="0">
                <a:solidFill>
                  <a:schemeClr val="tx1"/>
                </a:solidFill>
                <a:cs typeface="B Titr" pitchFamily="2" charset="-78"/>
              </a:rPr>
              <a:t>Martin Heidegger</a:t>
            </a:r>
            <a:endParaRPr lang="fa-IR" dirty="0" smtClean="0">
              <a:solidFill>
                <a:schemeClr val="tx1"/>
              </a:solidFill>
              <a:cs typeface="B Titr" pitchFamily="2" charset="-78"/>
            </a:endParaRPr>
          </a:p>
          <a:p>
            <a:endParaRPr lang="fa-IR" sz="2400" dirty="0" smtClean="0">
              <a:solidFill>
                <a:schemeClr val="tx1"/>
              </a:solidFill>
              <a:cs typeface="B Titr" pitchFamily="2" charset="-78"/>
            </a:endParaRPr>
          </a:p>
          <a:p>
            <a:endParaRPr lang="fa-IR" sz="2400" dirty="0" smtClean="0">
              <a:solidFill>
                <a:schemeClr val="tx1"/>
              </a:solidFill>
              <a:cs typeface="B Titr" pitchFamily="2" charset="-78"/>
            </a:endParaRPr>
          </a:p>
          <a:p>
            <a:endParaRPr lang="fa-IR" sz="2400" dirty="0" smtClean="0">
              <a:solidFill>
                <a:schemeClr val="tx1"/>
              </a:solidFill>
              <a:cs typeface="B Titr" pitchFamily="2" charset="-78"/>
            </a:endParaRPr>
          </a:p>
        </p:txBody>
      </p:sp>
      <p:pic>
        <p:nvPicPr>
          <p:cNvPr id="5" name="Picture 4"/>
          <p:cNvPicPr/>
          <p:nvPr/>
        </p:nvPicPr>
        <p:blipFill>
          <a:blip r:embed="rId2"/>
          <a:stretch>
            <a:fillRect/>
          </a:stretch>
        </p:blipFill>
        <p:spPr>
          <a:xfrm>
            <a:off x="7770033" y="5841423"/>
            <a:ext cx="1353185" cy="952500"/>
          </a:xfrm>
          <a:prstGeom prst="rect">
            <a:avLst/>
          </a:prstGeom>
        </p:spPr>
      </p:pic>
      <p:sp>
        <p:nvSpPr>
          <p:cNvPr id="6" name="Rectangle 5"/>
          <p:cNvSpPr/>
          <p:nvPr/>
        </p:nvSpPr>
        <p:spPr>
          <a:xfrm>
            <a:off x="1104900" y="6317673"/>
            <a:ext cx="6400800" cy="535531"/>
          </a:xfrm>
          <a:prstGeom prst="rect">
            <a:avLst/>
          </a:prstGeom>
        </p:spPr>
        <p:txBody>
          <a:bodyPr wrap="square">
            <a:spAutoFit/>
          </a:bodyPr>
          <a:lstStyle/>
          <a:p>
            <a:pPr marR="225425" indent="36000" algn="ctr" rtl="1">
              <a:lnSpc>
                <a:spcPct val="80000"/>
              </a:lnSpc>
            </a:pPr>
            <a:r>
              <a:rPr lang="fa-IR" dirty="0">
                <a:solidFill>
                  <a:srgbClr val="000000"/>
                </a:solidFill>
                <a:latin typeface="B Mitra" panose="00000400000000000000" pitchFamily="2" charset="-78"/>
                <a:ea typeface="B Mitra" panose="00000400000000000000" pitchFamily="2" charset="-78"/>
                <a:cs typeface="B Mitra" panose="00000400000000000000" pitchFamily="2" charset="-78"/>
              </a:rPr>
              <a:t>کلیه حقوق این مطلب متعلق به بنیاد توسعه فردا بوده و استفاده از مطالب آن با ذکر منبع آزاد  میباشد. فایل الکترونیکی آن از سایت بنیاد به نشانی : </a:t>
            </a:r>
            <a:r>
              <a:rPr lang="en-US" dirty="0">
                <a:solidFill>
                  <a:srgbClr val="000000"/>
                </a:solidFill>
                <a:latin typeface="Sitka Subheading" panose="02000505000000020004" pitchFamily="2" charset="0"/>
                <a:ea typeface="Tahoma" panose="020B0604030504040204" pitchFamily="34" charset="0"/>
                <a:cs typeface="B Mitra" panose="00000400000000000000" pitchFamily="2" charset="-78"/>
                <a:hlinkClick r:id="rId3"/>
              </a:rPr>
              <a:t>www.farda.ir</a:t>
            </a:r>
            <a:r>
              <a:rPr lang="fa-IR" dirty="0">
                <a:solidFill>
                  <a:srgbClr val="000000"/>
                </a:solidFill>
                <a:latin typeface="B Mitra" panose="00000400000000000000" pitchFamily="2" charset="-78"/>
                <a:ea typeface="B Mitra" panose="00000400000000000000" pitchFamily="2" charset="-78"/>
                <a:cs typeface="B Mitra" panose="00000400000000000000" pitchFamily="2" charset="-78"/>
              </a:rPr>
              <a:t>  قابل دریافت است.</a:t>
            </a:r>
            <a:r>
              <a:rPr lang="fa-IR" dirty="0">
                <a:solidFill>
                  <a:srgbClr val="000000"/>
                </a:solidFill>
                <a:latin typeface="B Mitra" panose="00000400000000000000" pitchFamily="2" charset="-78"/>
                <a:ea typeface="Times New Roman" panose="02020603050405020304" pitchFamily="18" charset="0"/>
                <a:cs typeface="Times New Roman" panose="02020603050405020304" pitchFamily="18" charset="0"/>
              </a:rPr>
              <a:t> </a:t>
            </a:r>
            <a:endParaRPr lang="en-US" dirty="0">
              <a:solidFill>
                <a:srgbClr val="000000"/>
              </a:solidFill>
              <a:effectLst/>
              <a:latin typeface="B Mitra" panose="00000400000000000000" pitchFamily="2" charset="-78"/>
              <a:ea typeface="B Mitra" panose="00000400000000000000" pitchFamily="2" charset="-78"/>
              <a:cs typeface="B Mitra" panose="00000400000000000000" pitchFamily="2"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76200"/>
            <a:ext cx="8763000" cy="6705600"/>
          </a:xfrm>
        </p:spPr>
        <p:txBody>
          <a:bodyPr>
            <a:normAutofit/>
          </a:bodyPr>
          <a:lstStyle/>
          <a:p>
            <a:r>
              <a:rPr lang="fa-IR" sz="2200" dirty="0" smtClean="0">
                <a:solidFill>
                  <a:schemeClr val="tx1"/>
                </a:solidFill>
                <a:cs typeface="B Titr" pitchFamily="2" charset="-78"/>
              </a:rPr>
              <a:t>پرسش از تکنولوژی (مارتین هایدگر)</a:t>
            </a:r>
          </a:p>
          <a:p>
            <a:pPr lvl="1" algn="r" rtl="1"/>
            <a:r>
              <a:rPr lang="fa-IR" sz="2200" dirty="0" smtClean="0">
                <a:solidFill>
                  <a:schemeClr val="tx1"/>
                </a:solidFill>
                <a:cs typeface="B Nazanin" pitchFamily="2" charset="-78"/>
              </a:rPr>
              <a:t>نسبت آزاد میان وجود و ماهیت بشر</a:t>
            </a:r>
          </a:p>
          <a:p>
            <a:pPr lvl="1" algn="r" rtl="1"/>
            <a:r>
              <a:rPr lang="fa-IR" sz="2200" dirty="0" smtClean="0">
                <a:solidFill>
                  <a:schemeClr val="tx1"/>
                </a:solidFill>
                <a:cs typeface="B Nazanin" pitchFamily="2" charset="-78"/>
              </a:rPr>
              <a:t>		تکنولوژی ≠ ماهیت تکنولوژی (امری غیر تکنولوژیک)</a:t>
            </a:r>
          </a:p>
          <a:p>
            <a:pPr lvl="1" algn="r" rtl="1"/>
            <a:r>
              <a:rPr lang="fa-IR" sz="2200" dirty="0" smtClean="0">
                <a:solidFill>
                  <a:schemeClr val="tx1"/>
                </a:solidFill>
                <a:cs typeface="B Nazanin" pitchFamily="2" charset="-78"/>
              </a:rPr>
              <a:t>			تکنولوژی امری خنثی نیست</a:t>
            </a:r>
          </a:p>
          <a:p>
            <a:pPr lvl="1" algn="r" rtl="1"/>
            <a:r>
              <a:rPr lang="fa-IR" sz="2200" dirty="0" smtClean="0">
                <a:solidFill>
                  <a:schemeClr val="tx1"/>
                </a:solidFill>
                <a:cs typeface="B Nazanin" pitchFamily="2" charset="-78"/>
              </a:rPr>
              <a:t>ماهیت تکنولوژی : وسیله ای برای هدف ، فعالیت انسانی (این دو بهم وابسته اند)</a:t>
            </a:r>
          </a:p>
          <a:p>
            <a:pPr lvl="1" algn="r" rtl="1"/>
            <a:r>
              <a:rPr lang="fa-IR" sz="2200" dirty="0" smtClean="0">
                <a:solidFill>
                  <a:schemeClr val="tx1"/>
                </a:solidFill>
                <a:cs typeface="B Nazanin" pitchFamily="2" charset="-78"/>
              </a:rPr>
              <a:t>		مهار تکنولوژی  از دست خارج شده (تلاش برای تسلط)</a:t>
            </a:r>
          </a:p>
          <a:p>
            <a:pPr lvl="1" algn="r" rtl="1"/>
            <a:r>
              <a:rPr lang="fa-IR" sz="2200" dirty="0" smtClean="0">
                <a:solidFill>
                  <a:schemeClr val="tx1"/>
                </a:solidFill>
                <a:cs typeface="B Nazanin" pitchFamily="2" charset="-78"/>
              </a:rPr>
              <a:t>امر حقیقی تکنولوژی می تواند نسبت آزاد را بیان کند</a:t>
            </a:r>
          </a:p>
          <a:p>
            <a:pPr lvl="1" algn="r" rtl="1"/>
            <a:r>
              <a:rPr lang="fa-IR" sz="2200" dirty="0" smtClean="0">
                <a:solidFill>
                  <a:schemeClr val="tx1"/>
                </a:solidFill>
                <a:cs typeface="B Nazanin" pitchFamily="2" charset="-78"/>
              </a:rPr>
              <a:t>از طریق امر صحیح می توانیم به امر حقیقی برسیم</a:t>
            </a:r>
          </a:p>
          <a:p>
            <a:pPr lvl="1" algn="r" rtl="1"/>
            <a:r>
              <a:rPr lang="fa-IR" sz="2200" dirty="0" smtClean="0">
                <a:solidFill>
                  <a:schemeClr val="tx1"/>
                </a:solidFill>
                <a:cs typeface="B Nazanin" pitchFamily="2" charset="-78"/>
              </a:rPr>
              <a:t>4		 نوع علت (غایی ، فاعلی ، صوری ، مادی) – ارسطو</a:t>
            </a:r>
          </a:p>
          <a:p>
            <a:pPr lvl="1" algn="r" rtl="1"/>
            <a:r>
              <a:rPr lang="fa-IR" sz="2200" dirty="0" smtClean="0">
                <a:solidFill>
                  <a:schemeClr val="tx1"/>
                </a:solidFill>
                <a:cs typeface="B Nazanin" pitchFamily="2" charset="-78"/>
              </a:rPr>
              <a:t>علت، امر سبب شونده برای رسیدن به هدف</a:t>
            </a:r>
          </a:p>
          <a:p>
            <a:pPr lvl="1" algn="r" rtl="1"/>
            <a:r>
              <a:rPr lang="fa-IR" sz="2200" dirty="0" smtClean="0">
                <a:solidFill>
                  <a:schemeClr val="tx1"/>
                </a:solidFill>
                <a:cs typeface="B Nazanin" pitchFamily="2" charset="-78"/>
              </a:rPr>
              <a:t>			علت فاعلی معیار انواع علیت</a:t>
            </a:r>
          </a:p>
          <a:p>
            <a:pPr lvl="1" algn="r" rtl="1"/>
            <a:r>
              <a:rPr lang="fa-IR" sz="2200" dirty="0" smtClean="0">
                <a:solidFill>
                  <a:schemeClr val="tx1"/>
                </a:solidFill>
                <a:cs typeface="B Nazanin" pitchFamily="2" charset="-78"/>
              </a:rPr>
              <a:t>معلول، مدیون علت است (دین مادی و صوری و ..)</a:t>
            </a:r>
          </a:p>
          <a:p>
            <a:pPr lvl="1" algn="r" rtl="1"/>
            <a:r>
              <a:rPr lang="fa-IR" sz="2200" dirty="0" smtClean="0">
                <a:solidFill>
                  <a:schemeClr val="tx1"/>
                </a:solidFill>
                <a:cs typeface="B Nazanin" pitchFamily="2" charset="-78"/>
              </a:rPr>
              <a:t>فاعل با تامل کردن ، ماده و صورت و غایت را گردهم می آورد</a:t>
            </a:r>
          </a:p>
          <a:p>
            <a:pPr lvl="1" algn="r" rtl="1"/>
            <a:r>
              <a:rPr lang="fa-IR" sz="2200" dirty="0" smtClean="0">
                <a:solidFill>
                  <a:schemeClr val="tx1"/>
                </a:solidFill>
                <a:cs typeface="B Nazanin" pitchFamily="2" charset="-78"/>
              </a:rPr>
              <a:t>عامل وحدت 4 علت : به ظهور درآوردن و راهی کردن برای ظهور</a:t>
            </a:r>
          </a:p>
          <a:p>
            <a:pPr lvl="1" algn="r" rtl="1"/>
            <a:r>
              <a:rPr lang="fa-IR" sz="2200" dirty="0" smtClean="0">
                <a:solidFill>
                  <a:schemeClr val="tx1"/>
                </a:solidFill>
                <a:cs typeface="B Nazanin" pitchFamily="2" charset="-78"/>
              </a:rPr>
              <a:t>مشخصه مسئول بودن : راهی کردن برای رسیدن به حضور</a:t>
            </a:r>
          </a:p>
          <a:p>
            <a:pPr lvl="1" algn="r" rtl="1"/>
            <a:r>
              <a:rPr lang="fa-IR" sz="2200" dirty="0" smtClean="0">
                <a:solidFill>
                  <a:schemeClr val="tx1"/>
                </a:solidFill>
                <a:cs typeface="B Nazanin" pitchFamily="2" charset="-78"/>
              </a:rPr>
              <a:t>افلاطون: پوئیسیس ، فرا آوردن ، حرکت از عدم حضور به حضور</a:t>
            </a:r>
          </a:p>
        </p:txBody>
      </p:sp>
      <p:pic>
        <p:nvPicPr>
          <p:cNvPr id="4" name="Picture 3"/>
          <p:cNvPicPr/>
          <p:nvPr/>
        </p:nvPicPr>
        <p:blipFill>
          <a:blip r:embed="rId2"/>
          <a:stretch>
            <a:fillRect/>
          </a:stretch>
        </p:blipFill>
        <p:spPr>
          <a:xfrm>
            <a:off x="152400" y="5800725"/>
            <a:ext cx="1353185" cy="9525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152400"/>
            <a:ext cx="8610600" cy="6705600"/>
          </a:xfrm>
        </p:spPr>
        <p:txBody>
          <a:bodyPr>
            <a:normAutofit/>
          </a:bodyPr>
          <a:lstStyle/>
          <a:p>
            <a:r>
              <a:rPr lang="fa-IR" sz="2200" dirty="0" smtClean="0">
                <a:solidFill>
                  <a:schemeClr val="tx1"/>
                </a:solidFill>
                <a:cs typeface="B Titr" pitchFamily="2" charset="-78"/>
              </a:rPr>
              <a:t>پرسش از تکنولوژی (مارتین هایدگر)</a:t>
            </a:r>
          </a:p>
          <a:p>
            <a:pPr lvl="1" algn="r" rtl="1"/>
            <a:r>
              <a:rPr lang="fa-IR" sz="2200" dirty="0" smtClean="0">
                <a:solidFill>
                  <a:schemeClr val="tx1"/>
                </a:solidFill>
                <a:cs typeface="B Nazanin" pitchFamily="2" charset="-78"/>
              </a:rPr>
              <a:t>فر آوردن : ظاهر کردن مستور ، کشف حجاب ، آلیتیا </a:t>
            </a:r>
          </a:p>
          <a:p>
            <a:pPr lvl="1" algn="r" rtl="1"/>
            <a:r>
              <a:rPr lang="fa-IR" sz="2200" dirty="0" smtClean="0">
                <a:solidFill>
                  <a:schemeClr val="tx1"/>
                </a:solidFill>
                <a:cs typeface="B Nazanin" pitchFamily="2" charset="-78"/>
              </a:rPr>
              <a:t>(لوگوس یونانی: تجلی اندیشه و تائو هندی و چینی و کلمه اسلامی )</a:t>
            </a:r>
          </a:p>
          <a:p>
            <a:pPr lvl="1" algn="r" rtl="1"/>
            <a:r>
              <a:rPr lang="fa-IR" sz="2200" dirty="0" smtClean="0">
                <a:solidFill>
                  <a:schemeClr val="tx1"/>
                </a:solidFill>
                <a:cs typeface="B Nazanin" pitchFamily="2" charset="-78"/>
              </a:rPr>
              <a:t>”از خود برآمدن“ هم نوعی فرا آوردن است</a:t>
            </a:r>
          </a:p>
          <a:p>
            <a:pPr lvl="1" algn="r" rtl="1"/>
            <a:r>
              <a:rPr lang="fa-IR" sz="2200" dirty="0" smtClean="0">
                <a:solidFill>
                  <a:schemeClr val="tx1"/>
                </a:solidFill>
                <a:cs typeface="B Nazanin" pitchFamily="2" charset="-78"/>
              </a:rPr>
              <a:t>فر آوردن در انکشاف ریشه دارد پس ماهیت تکنولوژی انکشافی ست</a:t>
            </a:r>
          </a:p>
          <a:p>
            <a:pPr lvl="1" algn="r" rtl="1"/>
            <a:r>
              <a:rPr lang="fa-IR" sz="2200" dirty="0" smtClean="0">
                <a:solidFill>
                  <a:schemeClr val="tx1"/>
                </a:solidFill>
                <a:cs typeface="B Nazanin" pitchFamily="2" charset="-78"/>
              </a:rPr>
              <a:t>تکنولوژی نحوی از انکشاف که توسط بشر به ظهور می رسد</a:t>
            </a:r>
          </a:p>
          <a:p>
            <a:pPr lvl="1" algn="r" rtl="1"/>
            <a:r>
              <a:rPr lang="fa-IR" sz="2200" dirty="0" smtClean="0">
                <a:solidFill>
                  <a:schemeClr val="tx1"/>
                </a:solidFill>
                <a:cs typeface="B Nazanin" pitchFamily="2" charset="-78"/>
              </a:rPr>
              <a:t>تا زمان افلاطون ، تخنه و اپیستمه (شناخت) با هم مرتبط بودند</a:t>
            </a:r>
          </a:p>
          <a:p>
            <a:pPr lvl="1" algn="r" rtl="1"/>
            <a:r>
              <a:rPr lang="fa-IR" sz="2200" dirty="0" smtClean="0">
                <a:solidFill>
                  <a:schemeClr val="tx1"/>
                </a:solidFill>
                <a:cs typeface="B Nazanin" pitchFamily="2" charset="-78"/>
              </a:rPr>
              <a:t>شناخت ، معرفتی تام ،که نوعی انکشاف است</a:t>
            </a:r>
          </a:p>
          <a:p>
            <a:pPr lvl="1" algn="r" rtl="1"/>
            <a:r>
              <a:rPr lang="fa-IR" sz="2200" dirty="0" smtClean="0">
                <a:solidFill>
                  <a:schemeClr val="tx1"/>
                </a:solidFill>
                <a:cs typeface="B Nazanin" pitchFamily="2" charset="-78"/>
              </a:rPr>
              <a:t>تکنولوژی قدیم و جدید از منظر انکشافی یکی هستند ولی هر یک امری را منکشف می کنند</a:t>
            </a:r>
          </a:p>
          <a:p>
            <a:pPr lvl="1" algn="r" rtl="1"/>
            <a:r>
              <a:rPr lang="fa-IR" sz="2200" dirty="0" smtClean="0">
                <a:solidFill>
                  <a:schemeClr val="tx1"/>
                </a:solidFill>
                <a:cs typeface="B Nazanin" pitchFamily="2" charset="-78"/>
              </a:rPr>
              <a:t>انکشاف در تکنولوژی قدیم ، فرا آوردن (پوئیسیس) یا از خود آوردن بوده</a:t>
            </a:r>
          </a:p>
          <a:p>
            <a:pPr lvl="1" algn="r" rtl="1"/>
            <a:r>
              <a:rPr lang="fa-IR" sz="2200" dirty="0" smtClean="0">
                <a:solidFill>
                  <a:schemeClr val="tx1"/>
                </a:solidFill>
                <a:cs typeface="B Nazanin" pitchFamily="2" charset="-78"/>
              </a:rPr>
              <a:t>ولی انکشاف در تکنولوژی جدید ، نوعی تعرض است</a:t>
            </a:r>
          </a:p>
          <a:p>
            <a:pPr lvl="1" algn="r" rtl="1"/>
            <a:r>
              <a:rPr lang="fa-IR" sz="2200" dirty="0" smtClean="0">
                <a:solidFill>
                  <a:schemeClr val="tx1"/>
                </a:solidFill>
                <a:cs typeface="B Nazanin" pitchFamily="2" charset="-78"/>
              </a:rPr>
              <a:t>زیرا در پی به نظم درآوردن است و به طبیعت تعرض می کند و با آن درافتاده است</a:t>
            </a:r>
          </a:p>
          <a:p>
            <a:pPr lvl="1" algn="r" rtl="1"/>
            <a:r>
              <a:rPr lang="fa-IR" sz="2200" dirty="0" smtClean="0">
                <a:solidFill>
                  <a:schemeClr val="tx1"/>
                </a:solidFill>
                <a:cs typeface="B Nazanin" pitchFamily="2" charset="-78"/>
              </a:rPr>
              <a:t>همه جا و همه چیز در حال آماده باش هستند (انضباط و ثباتی منحصربفرد) به عنوان :</a:t>
            </a:r>
          </a:p>
          <a:p>
            <a:pPr lvl="1" rtl="1"/>
            <a:r>
              <a:rPr lang="fa-IR" sz="2200" b="1" dirty="0" smtClean="0">
                <a:solidFill>
                  <a:schemeClr val="tx1"/>
                </a:solidFill>
                <a:cs typeface="B Nazanin" pitchFamily="2" charset="-78"/>
              </a:rPr>
              <a:t>ذخیره ایستا یا منبع ثابت</a:t>
            </a:r>
          </a:p>
          <a:p>
            <a:pPr lvl="1" algn="r" rtl="1"/>
            <a:r>
              <a:rPr lang="fa-IR" sz="2200" dirty="0" smtClean="0">
                <a:solidFill>
                  <a:schemeClr val="tx1"/>
                </a:solidFill>
                <a:cs typeface="B Nazanin" pitchFamily="2" charset="-78"/>
              </a:rPr>
              <a:t>هگل: ماشین ابزاری خود آئین </a:t>
            </a:r>
          </a:p>
          <a:p>
            <a:pPr lvl="1" algn="r" rtl="1"/>
            <a:r>
              <a:rPr lang="fa-IR" sz="2200" dirty="0" smtClean="0">
                <a:solidFill>
                  <a:schemeClr val="tx1"/>
                </a:solidFill>
                <a:cs typeface="B Nazanin" pitchFamily="2" charset="-78"/>
              </a:rPr>
              <a:t>هایدگر: تکنولوژی ابزاری غیر خود آئین ← منبع ثابت</a:t>
            </a:r>
          </a:p>
        </p:txBody>
      </p:sp>
      <p:pic>
        <p:nvPicPr>
          <p:cNvPr id="21506" name="Picture 2" descr="https://encrypted-tbn0.gstatic.com/images?q=tbn:ANd9GcS1ZA3PSLC0cDsk1GEc4fJ92H_DUAKKq5eooRrFbBiyN_ohEvkc"/>
          <p:cNvPicPr>
            <a:picLocks noChangeAspect="1" noChangeArrowheads="1"/>
          </p:cNvPicPr>
          <p:nvPr/>
        </p:nvPicPr>
        <p:blipFill>
          <a:blip r:embed="rId2" cstate="print"/>
          <a:srcRect/>
          <a:stretch>
            <a:fillRect/>
          </a:stretch>
        </p:blipFill>
        <p:spPr bwMode="auto">
          <a:xfrm>
            <a:off x="0" y="838200"/>
            <a:ext cx="3073012" cy="2057400"/>
          </a:xfrm>
          <a:prstGeom prst="rect">
            <a:avLst/>
          </a:prstGeom>
          <a:noFill/>
        </p:spPr>
      </p:pic>
      <p:pic>
        <p:nvPicPr>
          <p:cNvPr id="6" name="Picture 5"/>
          <p:cNvPicPr/>
          <p:nvPr/>
        </p:nvPicPr>
        <p:blipFill>
          <a:blip r:embed="rId3"/>
          <a:stretch>
            <a:fillRect/>
          </a:stretch>
        </p:blipFill>
        <p:spPr>
          <a:xfrm>
            <a:off x="145221" y="5876925"/>
            <a:ext cx="1353185" cy="9525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52400"/>
            <a:ext cx="8915400" cy="4114800"/>
          </a:xfrm>
        </p:spPr>
        <p:txBody>
          <a:bodyPr>
            <a:normAutofit lnSpcReduction="10000"/>
          </a:bodyPr>
          <a:lstStyle/>
          <a:p>
            <a:r>
              <a:rPr lang="fa-IR" sz="2200" dirty="0" smtClean="0">
                <a:solidFill>
                  <a:schemeClr val="tx1"/>
                </a:solidFill>
                <a:cs typeface="B Titr" pitchFamily="2" charset="-78"/>
              </a:rPr>
              <a:t>پرسش از تکنولوژی (مارتین هایدگر)</a:t>
            </a:r>
          </a:p>
          <a:p>
            <a:pPr lvl="1" algn="r" rtl="1"/>
            <a:r>
              <a:rPr lang="fa-IR" sz="2200" dirty="0" smtClean="0">
                <a:solidFill>
                  <a:schemeClr val="tx1"/>
                </a:solidFill>
                <a:cs typeface="B Nazanin" pitchFamily="2" charset="-78"/>
              </a:rPr>
              <a:t>خود بشر نیز به معارضه خوانده شد تا با یک انکشاف منضبط از انرژی های طبیعت ، بهره برداری کند.</a:t>
            </a:r>
          </a:p>
          <a:p>
            <a:pPr lvl="1" algn="r" rtl="1"/>
            <a:r>
              <a:rPr lang="fa-IR" sz="2200" dirty="0" smtClean="0">
                <a:solidFill>
                  <a:schemeClr val="tx1"/>
                </a:solidFill>
                <a:cs typeface="B Nazanin" pitchFamily="2" charset="-78"/>
              </a:rPr>
              <a:t>بشر از طریق تکنولوژی امر واقع را چون منبع ثابت منکشف می کند.</a:t>
            </a:r>
          </a:p>
          <a:p>
            <a:pPr lvl="1" algn="r" rtl="1"/>
            <a:r>
              <a:rPr lang="fa-IR" sz="2200" dirty="0" smtClean="0">
                <a:solidFill>
                  <a:schemeClr val="tx1"/>
                </a:solidFill>
                <a:cs typeface="B Nazanin" pitchFamily="2" charset="-78"/>
              </a:rPr>
              <a:t>مثل افلاطونی همان امر واقع است که همه انسان ها و افلاطون را مخاطب قرار داده است.</a:t>
            </a:r>
          </a:p>
          <a:p>
            <a:pPr lvl="1" algn="r" rtl="1"/>
            <a:r>
              <a:rPr lang="fa-IR" sz="2200" dirty="0" smtClean="0">
                <a:solidFill>
                  <a:schemeClr val="tx1"/>
                </a:solidFill>
                <a:cs typeface="B Nazanin" pitchFamily="2" charset="-78"/>
              </a:rPr>
              <a:t>پس بشر مخاطب امر واقع یا مثل قرار می گیرد و به معارضه خوانده می شود (تعارضی برای انکشاف)</a:t>
            </a:r>
          </a:p>
          <a:p>
            <a:pPr lvl="1" algn="r" rtl="1"/>
            <a:r>
              <a:rPr lang="fa-IR" sz="2200" dirty="0" smtClean="0">
                <a:solidFill>
                  <a:schemeClr val="tx1"/>
                </a:solidFill>
                <a:cs typeface="B Nazanin" pitchFamily="2" charset="-78"/>
              </a:rPr>
              <a:t>تجلی یا عدم استتار امر واقع ، در اختیار بشر نیست</a:t>
            </a:r>
            <a:r>
              <a:rPr lang="fa-IR" sz="2200" dirty="0">
                <a:solidFill>
                  <a:schemeClr val="tx1"/>
                </a:solidFill>
                <a:cs typeface="B Nazanin" pitchFamily="2" charset="-78"/>
              </a:rPr>
              <a:t> </a:t>
            </a:r>
            <a:r>
              <a:rPr lang="fa-IR" sz="2200" dirty="0" smtClean="0">
                <a:solidFill>
                  <a:schemeClr val="tx1"/>
                </a:solidFill>
                <a:cs typeface="B Nazanin" pitchFamily="2" charset="-78"/>
              </a:rPr>
              <a:t>و بشر از درون آن عبور می کند و کشف حجاب می کند ، مانند عبور ذهن (سوژه) از عین (ابژه) </a:t>
            </a:r>
          </a:p>
          <a:p>
            <a:pPr lvl="1" algn="r" rtl="1"/>
            <a:r>
              <a:rPr lang="fa-IR" sz="2200" dirty="0" smtClean="0">
                <a:solidFill>
                  <a:schemeClr val="tx1"/>
                </a:solidFill>
                <a:cs typeface="B Nazanin" pitchFamily="2" charset="-78"/>
              </a:rPr>
              <a:t>حیثیت بشر نیز همین فرا خوانده شدن </a:t>
            </a:r>
            <a:r>
              <a:rPr lang="fa-IR" sz="2200" dirty="0" smtClean="0">
                <a:solidFill>
                  <a:schemeClr val="tx1"/>
                </a:solidFill>
                <a:cs typeface="B Nazanin" pitchFamily="2" charset="-78"/>
              </a:rPr>
              <a:t>برای</a:t>
            </a:r>
          </a:p>
          <a:p>
            <a:pPr lvl="1" algn="r" rtl="1"/>
            <a:r>
              <a:rPr lang="fa-IR" sz="2200" dirty="0" smtClean="0">
                <a:solidFill>
                  <a:schemeClr val="tx1"/>
                </a:solidFill>
                <a:cs typeface="B Nazanin" pitchFamily="2" charset="-78"/>
              </a:rPr>
              <a:t> </a:t>
            </a:r>
            <a:r>
              <a:rPr lang="fa-IR" sz="2200" dirty="0" smtClean="0">
                <a:solidFill>
                  <a:schemeClr val="tx1"/>
                </a:solidFill>
                <a:cs typeface="B Nazanin" pitchFamily="2" charset="-78"/>
              </a:rPr>
              <a:t>عدم استتار است </a:t>
            </a:r>
            <a:r>
              <a:rPr lang="fa-IR" sz="2200" dirty="0" smtClean="0">
                <a:solidFill>
                  <a:schemeClr val="tx1"/>
                </a:solidFill>
                <a:cs typeface="B Nazanin" pitchFamily="2" charset="-78"/>
              </a:rPr>
              <a:t>.</a:t>
            </a:r>
            <a:endParaRPr lang="fa-IR" sz="2200" dirty="0" smtClean="0">
              <a:solidFill>
                <a:schemeClr val="tx1"/>
              </a:solidFill>
              <a:cs typeface="B Nazanin" pitchFamily="2" charset="-78"/>
            </a:endParaRPr>
          </a:p>
        </p:txBody>
      </p:sp>
      <p:pic>
        <p:nvPicPr>
          <p:cNvPr id="20482" name="Picture 2" descr="https://encrypted-tbn1.gstatic.com/images?q=tbn:ANd9GcSQJrppus77YoKadiXKeLDZFCC7FI1rV7R3ywUS1PbDjCqSeRKP"/>
          <p:cNvPicPr>
            <a:picLocks noChangeAspect="1" noChangeArrowheads="1"/>
          </p:cNvPicPr>
          <p:nvPr/>
        </p:nvPicPr>
        <p:blipFill>
          <a:blip r:embed="rId2" cstate="print"/>
          <a:srcRect/>
          <a:stretch>
            <a:fillRect/>
          </a:stretch>
        </p:blipFill>
        <p:spPr bwMode="auto">
          <a:xfrm>
            <a:off x="242455" y="3733800"/>
            <a:ext cx="4495800" cy="2514600"/>
          </a:xfrm>
          <a:prstGeom prst="rect">
            <a:avLst/>
          </a:prstGeom>
          <a:noFill/>
        </p:spPr>
      </p:pic>
      <p:pic>
        <p:nvPicPr>
          <p:cNvPr id="4" name="Picture 3"/>
          <p:cNvPicPr/>
          <p:nvPr/>
        </p:nvPicPr>
        <p:blipFill>
          <a:blip r:embed="rId3"/>
          <a:stretch>
            <a:fillRect/>
          </a:stretch>
        </p:blipFill>
        <p:spPr>
          <a:xfrm>
            <a:off x="7770033" y="5841423"/>
            <a:ext cx="1353185" cy="952500"/>
          </a:xfrm>
          <a:prstGeom prst="rect">
            <a:avLst/>
          </a:prstGeom>
        </p:spPr>
      </p:pic>
      <p:sp>
        <p:nvSpPr>
          <p:cNvPr id="5" name="Rectangle 4"/>
          <p:cNvSpPr/>
          <p:nvPr/>
        </p:nvSpPr>
        <p:spPr>
          <a:xfrm>
            <a:off x="1104900" y="6317673"/>
            <a:ext cx="6400800" cy="535531"/>
          </a:xfrm>
          <a:prstGeom prst="rect">
            <a:avLst/>
          </a:prstGeom>
        </p:spPr>
        <p:txBody>
          <a:bodyPr wrap="square">
            <a:spAutoFit/>
          </a:bodyPr>
          <a:lstStyle/>
          <a:p>
            <a:pPr marR="225425" indent="36000" algn="ctr" rtl="1">
              <a:lnSpc>
                <a:spcPct val="80000"/>
              </a:lnSpc>
            </a:pPr>
            <a:r>
              <a:rPr lang="fa-IR" dirty="0">
                <a:solidFill>
                  <a:srgbClr val="000000"/>
                </a:solidFill>
                <a:latin typeface="B Mitra" panose="00000400000000000000" pitchFamily="2" charset="-78"/>
                <a:ea typeface="B Mitra" panose="00000400000000000000" pitchFamily="2" charset="-78"/>
                <a:cs typeface="B Mitra" panose="00000400000000000000" pitchFamily="2" charset="-78"/>
              </a:rPr>
              <a:t>کلیه حقوق این مطلب متعلق به بنیاد توسعه فردا بوده و استفاده از مطالب آن با ذکر منبع آزاد  میباشد. فایل الکترونیکی آن از سایت بنیاد به نشانی : </a:t>
            </a:r>
            <a:r>
              <a:rPr lang="en-US" dirty="0">
                <a:solidFill>
                  <a:srgbClr val="000000"/>
                </a:solidFill>
                <a:latin typeface="Sitka Subheading" panose="02000505000000020004" pitchFamily="2" charset="0"/>
                <a:ea typeface="Tahoma" panose="020B0604030504040204" pitchFamily="34" charset="0"/>
                <a:cs typeface="B Mitra" panose="00000400000000000000" pitchFamily="2" charset="-78"/>
                <a:hlinkClick r:id="rId4"/>
              </a:rPr>
              <a:t>www.farda.ir</a:t>
            </a:r>
            <a:r>
              <a:rPr lang="fa-IR" dirty="0">
                <a:solidFill>
                  <a:srgbClr val="000000"/>
                </a:solidFill>
                <a:latin typeface="B Mitra" panose="00000400000000000000" pitchFamily="2" charset="-78"/>
                <a:ea typeface="B Mitra" panose="00000400000000000000" pitchFamily="2" charset="-78"/>
                <a:cs typeface="B Mitra" panose="00000400000000000000" pitchFamily="2" charset="-78"/>
              </a:rPr>
              <a:t>  قابل دریافت است.</a:t>
            </a:r>
            <a:r>
              <a:rPr lang="fa-IR" dirty="0">
                <a:solidFill>
                  <a:srgbClr val="000000"/>
                </a:solidFill>
                <a:latin typeface="B Mitra" panose="00000400000000000000" pitchFamily="2" charset="-78"/>
                <a:ea typeface="Times New Roman" panose="02020603050405020304" pitchFamily="18" charset="0"/>
                <a:cs typeface="Times New Roman" panose="02020603050405020304" pitchFamily="18" charset="0"/>
              </a:rPr>
              <a:t> </a:t>
            </a:r>
            <a:endParaRPr lang="en-US" dirty="0">
              <a:solidFill>
                <a:srgbClr val="000000"/>
              </a:solidFill>
              <a:effectLst/>
              <a:latin typeface="B Mitra" panose="00000400000000000000" pitchFamily="2" charset="-78"/>
              <a:ea typeface="B Mitra" panose="00000400000000000000" pitchFamily="2" charset="-78"/>
              <a:cs typeface="B Mitra" panose="00000400000000000000" pitchFamily="2" charset="-7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52400"/>
            <a:ext cx="9144000" cy="6248400"/>
          </a:xfrm>
        </p:spPr>
        <p:txBody>
          <a:bodyPr>
            <a:normAutofit/>
          </a:bodyPr>
          <a:lstStyle/>
          <a:p>
            <a:r>
              <a:rPr lang="fa-IR" sz="2200" dirty="0" smtClean="0">
                <a:solidFill>
                  <a:schemeClr val="tx1"/>
                </a:solidFill>
                <a:cs typeface="B Titr" pitchFamily="2" charset="-78"/>
              </a:rPr>
              <a:t>پرسش از تکنولوژی (مارتین هایدگر)</a:t>
            </a:r>
          </a:p>
          <a:p>
            <a:pPr lvl="1" algn="r" rtl="1"/>
            <a:r>
              <a:rPr lang="fa-IR" sz="2200" dirty="0" smtClean="0">
                <a:solidFill>
                  <a:schemeClr val="tx1"/>
                </a:solidFill>
                <a:cs typeface="B Nazanin" pitchFamily="2" charset="-78"/>
              </a:rPr>
              <a:t>آنچه از پرده ستر بیرون آمده و آشکار شده ، بشر را برای انکشاف می خواند و بشر فقط باید: </a:t>
            </a:r>
          </a:p>
          <a:p>
            <a:pPr lvl="1" rtl="1"/>
            <a:r>
              <a:rPr lang="fa-IR" sz="2200" dirty="0" smtClean="0">
                <a:solidFill>
                  <a:schemeClr val="tx1"/>
                </a:solidFill>
                <a:cs typeface="B Nazanin" pitchFamily="2" charset="-78"/>
              </a:rPr>
              <a:t> اندیشه کند</a:t>
            </a:r>
          </a:p>
          <a:p>
            <a:pPr lvl="1" algn="r" rtl="1"/>
            <a:r>
              <a:rPr lang="fa-IR" sz="2200" dirty="0" smtClean="0">
                <a:solidFill>
                  <a:schemeClr val="tx1"/>
                </a:solidFill>
                <a:cs typeface="B Nazanin" pitchFamily="2" charset="-78"/>
              </a:rPr>
              <a:t>با اندیشیدن ، ندای فرا خوانی برای معارضه را می شنود. </a:t>
            </a:r>
          </a:p>
          <a:p>
            <a:pPr lvl="1" algn="r" rtl="1"/>
            <a:r>
              <a:rPr lang="fa-IR" sz="2200" dirty="0" smtClean="0">
                <a:solidFill>
                  <a:schemeClr val="tx1"/>
                </a:solidFill>
                <a:cs typeface="B Nazanin" pitchFamily="2" charset="-78"/>
              </a:rPr>
              <a:t>در نتیجه: تکنولوژی جدید به عنوان انکشافی که انضباط می بخشد صرفا ساخته دست بشر نیست و امر واقع (مثل) است که بشر را فرا می خواند برای کشف حجاب تا به آن چون منبع ثابت نظم بخشد</a:t>
            </a:r>
          </a:p>
          <a:p>
            <a:pPr lvl="1" algn="r" rtl="1"/>
            <a:r>
              <a:rPr lang="fa-IR" sz="2200" dirty="0" smtClean="0">
                <a:solidFill>
                  <a:srgbClr val="FF0000"/>
                </a:solidFill>
                <a:cs typeface="B Nazanin" pitchFamily="2" charset="-78"/>
              </a:rPr>
              <a:t>گشتل</a:t>
            </a:r>
            <a:r>
              <a:rPr lang="fa-IR" sz="2200" dirty="0" smtClean="0">
                <a:solidFill>
                  <a:schemeClr val="tx1"/>
                </a:solidFill>
                <a:cs typeface="B Nazanin" pitchFamily="2" charset="-78"/>
              </a:rPr>
              <a:t>: ندای متعرضی که بشر را گردهم می آورد تا امر آشکار را همچون منبع ثابت انضباط بخشد (اسکلت بندی ، چارچوب بندی) مانند سلسله جبال یا شمّ انسان</a:t>
            </a:r>
          </a:p>
          <a:p>
            <a:pPr lvl="1" algn="r" rtl="1"/>
            <a:r>
              <a:rPr lang="fa-IR" sz="2200" dirty="0" smtClean="0">
                <a:solidFill>
                  <a:schemeClr val="tx1"/>
                </a:solidFill>
                <a:cs typeface="B Nazanin" pitchFamily="2" charset="-78"/>
              </a:rPr>
              <a:t>گشتل بر ماهیت تکنولوژی جدید استیلا دارد ولی خودش امری غیر تکنولوژیک است</a:t>
            </a:r>
          </a:p>
        </p:txBody>
      </p:sp>
      <p:pic>
        <p:nvPicPr>
          <p:cNvPr id="20482" name="Picture 2" descr="https://encrypted-tbn1.gstatic.com/images?q=tbn:ANd9GcSQJrppus77YoKadiXKeLDZFCC7FI1rV7R3ywUS1PbDjCqSeRKP"/>
          <p:cNvPicPr>
            <a:picLocks noChangeAspect="1" noChangeArrowheads="1"/>
          </p:cNvPicPr>
          <p:nvPr/>
        </p:nvPicPr>
        <p:blipFill>
          <a:blip r:embed="rId2" cstate="print"/>
          <a:srcRect/>
          <a:stretch>
            <a:fillRect/>
          </a:stretch>
        </p:blipFill>
        <p:spPr bwMode="auto">
          <a:xfrm>
            <a:off x="5257800" y="3886200"/>
            <a:ext cx="3657600" cy="2667000"/>
          </a:xfrm>
          <a:prstGeom prst="rect">
            <a:avLst/>
          </a:prstGeom>
          <a:noFill/>
        </p:spPr>
      </p:pic>
      <p:pic>
        <p:nvPicPr>
          <p:cNvPr id="25602" name="Picture 2" descr="http://t3.gstatic.com/images?q=tbn:ANd9GcS-rdmHARQgYDz0FMRd_g2XdDpEP_LN2fYfIPmKEbsivBtjWqOiSQ"/>
          <p:cNvPicPr>
            <a:picLocks noChangeAspect="1" noChangeArrowheads="1"/>
          </p:cNvPicPr>
          <p:nvPr/>
        </p:nvPicPr>
        <p:blipFill>
          <a:blip r:embed="rId3" cstate="print"/>
          <a:srcRect/>
          <a:stretch>
            <a:fillRect/>
          </a:stretch>
        </p:blipFill>
        <p:spPr bwMode="auto">
          <a:xfrm>
            <a:off x="1447800" y="3886200"/>
            <a:ext cx="3124200" cy="2705100"/>
          </a:xfrm>
          <a:prstGeom prst="rect">
            <a:avLst/>
          </a:prstGeom>
          <a:noFill/>
        </p:spPr>
      </p:pic>
      <p:pic>
        <p:nvPicPr>
          <p:cNvPr id="5" name="Picture 4"/>
          <p:cNvPicPr/>
          <p:nvPr/>
        </p:nvPicPr>
        <p:blipFill>
          <a:blip r:embed="rId4"/>
          <a:stretch>
            <a:fillRect/>
          </a:stretch>
        </p:blipFill>
        <p:spPr>
          <a:xfrm>
            <a:off x="1" y="6172199"/>
            <a:ext cx="1066800" cy="671945"/>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95600" y="304800"/>
            <a:ext cx="6019800" cy="6705600"/>
          </a:xfrm>
        </p:spPr>
        <p:txBody>
          <a:bodyPr>
            <a:normAutofit/>
          </a:bodyPr>
          <a:lstStyle/>
          <a:p>
            <a:r>
              <a:rPr lang="fa-IR" sz="2200" dirty="0" smtClean="0">
                <a:solidFill>
                  <a:schemeClr val="tx1"/>
                </a:solidFill>
                <a:cs typeface="B Titr" pitchFamily="2" charset="-78"/>
              </a:rPr>
              <a:t>پرسش از تکنولوژی (مارتین هایدگر)</a:t>
            </a:r>
          </a:p>
          <a:p>
            <a:pPr lvl="1" algn="r" rtl="1"/>
            <a:r>
              <a:rPr lang="fa-IR" sz="2200" dirty="0" smtClean="0">
                <a:solidFill>
                  <a:schemeClr val="tx1"/>
                </a:solidFill>
                <a:cs typeface="B Nazanin" pitchFamily="2" charset="-78"/>
              </a:rPr>
              <a:t>در عصر تکنولوژیک میزان گشتل افزایش یافته خصوصا در مورد </a:t>
            </a:r>
            <a:r>
              <a:rPr lang="fa-IR" sz="2200" dirty="0" smtClean="0">
                <a:solidFill>
                  <a:srgbClr val="FF0000"/>
                </a:solidFill>
                <a:cs typeface="B Nazanin" pitchFamily="2" charset="-78"/>
              </a:rPr>
              <a:t>طبیعت</a:t>
            </a:r>
          </a:p>
          <a:p>
            <a:pPr lvl="1" algn="r" rtl="1"/>
            <a:r>
              <a:rPr lang="fa-IR" sz="2200" dirty="0" smtClean="0">
                <a:solidFill>
                  <a:schemeClr val="tx1"/>
                </a:solidFill>
                <a:cs typeface="B Nazanin" pitchFamily="2" charset="-78"/>
              </a:rPr>
              <a:t>مطابق آنچه آمد ، تعریف صرفا انسان مدار از تکنولوژی و امر صرفا ابزاری بی اعتبار است</a:t>
            </a:r>
          </a:p>
          <a:p>
            <a:pPr lvl="1" algn="r" rtl="1"/>
            <a:r>
              <a:rPr lang="fa-IR" sz="2200" dirty="0" smtClean="0">
                <a:solidFill>
                  <a:schemeClr val="tx1"/>
                </a:solidFill>
                <a:cs typeface="B Nazanin" pitchFamily="2" charset="-78"/>
              </a:rPr>
              <a:t>نگرش انضباط دهنده بشر ابتدا در علوم دقیقه جدید ، آشکار می شود و به طبیعت به عنوان شبکه ای از نیروهای انضباط پذیر می نگرد</a:t>
            </a:r>
          </a:p>
          <a:p>
            <a:pPr lvl="1" algn="r" rtl="1"/>
            <a:r>
              <a:rPr lang="fa-IR" sz="2200" dirty="0" smtClean="0">
                <a:solidFill>
                  <a:schemeClr val="tx1"/>
                </a:solidFill>
                <a:cs typeface="B Nazanin" pitchFamily="2" charset="-78"/>
              </a:rPr>
              <a:t>فیزیک جدید : طبیعت چگونه خود را با نیروهای محاسبه پذیر نشان می دهد ← </a:t>
            </a:r>
            <a:r>
              <a:rPr lang="fa-IR" sz="2200" dirty="0" smtClean="0">
                <a:solidFill>
                  <a:srgbClr val="FF0000"/>
                </a:solidFill>
                <a:cs typeface="B Nazanin" pitchFamily="2" charset="-78"/>
              </a:rPr>
              <a:t>آزمایش</a:t>
            </a:r>
          </a:p>
          <a:p>
            <a:pPr lvl="1" algn="r" rtl="1"/>
            <a:r>
              <a:rPr lang="fa-IR" sz="2200" dirty="0" smtClean="0">
                <a:solidFill>
                  <a:schemeClr val="tx1"/>
                </a:solidFill>
                <a:cs typeface="B Nazanin" pitchFamily="2" charset="-78"/>
              </a:rPr>
              <a:t>آنچه در پیدایش و مسلط شدن امور مقدم است ، برای انسان در آخر آشکار می شود (امر آغازین در آخر متجلی می شود)</a:t>
            </a:r>
          </a:p>
          <a:p>
            <a:pPr lvl="1" algn="r" rtl="1"/>
            <a:r>
              <a:rPr lang="fa-IR" sz="2200" dirty="0" smtClean="0">
                <a:solidFill>
                  <a:schemeClr val="tx1"/>
                </a:solidFill>
                <a:cs typeface="B Nazanin" pitchFamily="2" charset="-78"/>
              </a:rPr>
              <a:t>مفهوم علیت از خصلت علت غایی ، فاعلی و صوری تنزل یافته و به گزارش مبتنی بر تعرض از منابع ثابت تبدیل شده است</a:t>
            </a:r>
          </a:p>
        </p:txBody>
      </p:sp>
      <p:pic>
        <p:nvPicPr>
          <p:cNvPr id="19458" name="Picture 2" descr="https://encrypted-tbn0.gstatic.com/images?q=tbn:ANd9GcTx60A4_73iJXuPpxrlVWOBlf20sE1SQhQFjqhGcG1stZBsZQ75"/>
          <p:cNvPicPr>
            <a:picLocks noChangeAspect="1" noChangeArrowheads="1"/>
          </p:cNvPicPr>
          <p:nvPr/>
        </p:nvPicPr>
        <p:blipFill>
          <a:blip r:embed="rId2" cstate="print"/>
          <a:srcRect/>
          <a:stretch>
            <a:fillRect/>
          </a:stretch>
        </p:blipFill>
        <p:spPr bwMode="auto">
          <a:xfrm rot="5400000">
            <a:off x="-1490663" y="2176463"/>
            <a:ext cx="5981700" cy="2390775"/>
          </a:xfrm>
          <a:prstGeom prst="rect">
            <a:avLst/>
          </a:prstGeom>
          <a:noFill/>
        </p:spPr>
      </p:pic>
      <p:pic>
        <p:nvPicPr>
          <p:cNvPr id="4" name="Picture 3"/>
          <p:cNvPicPr/>
          <p:nvPr/>
        </p:nvPicPr>
        <p:blipFill>
          <a:blip r:embed="rId3"/>
          <a:stretch>
            <a:fillRect/>
          </a:stretch>
        </p:blipFill>
        <p:spPr>
          <a:xfrm>
            <a:off x="7848600" y="5931477"/>
            <a:ext cx="1274618" cy="926523"/>
          </a:xfrm>
          <a:prstGeom prst="rect">
            <a:avLst/>
          </a:prstGeom>
        </p:spPr>
      </p:pic>
      <p:sp>
        <p:nvSpPr>
          <p:cNvPr id="5" name="Rectangle 4"/>
          <p:cNvSpPr/>
          <p:nvPr/>
        </p:nvSpPr>
        <p:spPr>
          <a:xfrm>
            <a:off x="1143000" y="6332278"/>
            <a:ext cx="6362700" cy="535531"/>
          </a:xfrm>
          <a:prstGeom prst="rect">
            <a:avLst/>
          </a:prstGeom>
        </p:spPr>
        <p:txBody>
          <a:bodyPr wrap="square">
            <a:spAutoFit/>
          </a:bodyPr>
          <a:lstStyle/>
          <a:p>
            <a:pPr marR="225425" indent="36000" algn="ctr" rtl="1">
              <a:lnSpc>
                <a:spcPct val="80000"/>
              </a:lnSpc>
            </a:pPr>
            <a:r>
              <a:rPr lang="fa-IR" dirty="0">
                <a:solidFill>
                  <a:srgbClr val="000000"/>
                </a:solidFill>
                <a:latin typeface="B Mitra" panose="00000400000000000000" pitchFamily="2" charset="-78"/>
                <a:ea typeface="B Mitra" panose="00000400000000000000" pitchFamily="2" charset="-78"/>
                <a:cs typeface="B Mitra" panose="00000400000000000000" pitchFamily="2" charset="-78"/>
              </a:rPr>
              <a:t>کلیه حقوق این مطلب متعلق به بنیاد توسعه فردا بوده و استفاده از مطالب آن با ذکر منبع آزاد  میباشد. فایل الکترونیکی آن از سایت بنیاد به نشانی : </a:t>
            </a:r>
            <a:r>
              <a:rPr lang="en-US" dirty="0">
                <a:solidFill>
                  <a:srgbClr val="000000"/>
                </a:solidFill>
                <a:latin typeface="Sitka Subheading" panose="02000505000000020004" pitchFamily="2" charset="0"/>
                <a:ea typeface="Tahoma" panose="020B0604030504040204" pitchFamily="34" charset="0"/>
                <a:cs typeface="B Mitra" panose="00000400000000000000" pitchFamily="2" charset="-78"/>
                <a:hlinkClick r:id="rId4"/>
              </a:rPr>
              <a:t>www.farda.ir</a:t>
            </a:r>
            <a:r>
              <a:rPr lang="fa-IR" dirty="0">
                <a:solidFill>
                  <a:srgbClr val="000000"/>
                </a:solidFill>
                <a:latin typeface="B Mitra" panose="00000400000000000000" pitchFamily="2" charset="-78"/>
                <a:ea typeface="B Mitra" panose="00000400000000000000" pitchFamily="2" charset="-78"/>
                <a:cs typeface="B Mitra" panose="00000400000000000000" pitchFamily="2" charset="-78"/>
              </a:rPr>
              <a:t>  قابل دریافت است.</a:t>
            </a:r>
            <a:r>
              <a:rPr lang="fa-IR" dirty="0">
                <a:solidFill>
                  <a:srgbClr val="000000"/>
                </a:solidFill>
                <a:latin typeface="B Mitra" panose="00000400000000000000" pitchFamily="2" charset="-78"/>
                <a:ea typeface="Times New Roman" panose="02020603050405020304" pitchFamily="18" charset="0"/>
                <a:cs typeface="Times New Roman" panose="02020603050405020304" pitchFamily="18" charset="0"/>
              </a:rPr>
              <a:t> </a:t>
            </a:r>
            <a:endParaRPr lang="en-US" dirty="0">
              <a:solidFill>
                <a:srgbClr val="000000"/>
              </a:solidFill>
              <a:effectLst/>
              <a:latin typeface="B Mitra" panose="00000400000000000000" pitchFamily="2" charset="-78"/>
              <a:ea typeface="B Mitra" panose="00000400000000000000" pitchFamily="2" charset="-78"/>
              <a:cs typeface="B Mitra" panose="00000400000000000000" pitchFamily="2" charset="-7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124200" y="609600"/>
            <a:ext cx="5791200" cy="4343400"/>
          </a:xfrm>
        </p:spPr>
        <p:txBody>
          <a:bodyPr>
            <a:normAutofit/>
          </a:bodyPr>
          <a:lstStyle/>
          <a:p>
            <a:r>
              <a:rPr lang="fa-IR" sz="2200" dirty="0" smtClean="0">
                <a:solidFill>
                  <a:schemeClr val="tx1"/>
                </a:solidFill>
                <a:cs typeface="B Titr" pitchFamily="2" charset="-78"/>
              </a:rPr>
              <a:t>پرسش از تکنولوژی (مارتین هایدگر)</a:t>
            </a:r>
          </a:p>
          <a:p>
            <a:pPr lvl="1" algn="r" rtl="1"/>
            <a:r>
              <a:rPr lang="fa-IR" sz="2200" dirty="0" smtClean="0">
                <a:solidFill>
                  <a:schemeClr val="tx1"/>
                </a:solidFill>
                <a:cs typeface="B Nazanin" pitchFamily="2" charset="-78"/>
              </a:rPr>
              <a:t>گشتل در حقیقت ، نحوی ست که از طریق آن امر واقع (مثل) خود را همچون منبع ثابت منکشف می کند </a:t>
            </a:r>
          </a:p>
          <a:p>
            <a:pPr lvl="1" algn="r" rtl="1"/>
            <a:r>
              <a:rPr lang="fa-IR" sz="2200" dirty="0" smtClean="0">
                <a:solidFill>
                  <a:schemeClr val="tx1"/>
                </a:solidFill>
                <a:cs typeface="B Nazanin" pitchFamily="2" charset="-78"/>
              </a:rPr>
              <a:t>پرسش از تکنولوژی برای روشن شدن نسبت ما با ماهیت آن مطرح می شود و ماهیت تکنولوژی خود را در گشتل نشان می دهد</a:t>
            </a:r>
          </a:p>
          <a:p>
            <a:pPr lvl="1" algn="r" rtl="1"/>
            <a:r>
              <a:rPr lang="fa-IR" sz="2200" dirty="0" smtClean="0">
                <a:solidFill>
                  <a:schemeClr val="tx1"/>
                </a:solidFill>
                <a:cs typeface="B Nazanin" pitchFamily="2" charset="-78"/>
              </a:rPr>
              <a:t>ماهیت تکنولوژی ، انسان را راهی انکشاف می کند که این راهی کردن و به سویی فرستادن، </a:t>
            </a:r>
            <a:r>
              <a:rPr lang="fa-IR" sz="2200" dirty="0" smtClean="0">
                <a:solidFill>
                  <a:srgbClr val="FF0000"/>
                </a:solidFill>
                <a:cs typeface="B Nazanin" pitchFamily="2" charset="-78"/>
              </a:rPr>
              <a:t>تقدیر</a:t>
            </a:r>
            <a:r>
              <a:rPr lang="fa-IR" sz="2200" dirty="0" smtClean="0">
                <a:solidFill>
                  <a:schemeClr val="tx1"/>
                </a:solidFill>
                <a:cs typeface="B Nazanin" pitchFamily="2" charset="-78"/>
              </a:rPr>
              <a:t> است</a:t>
            </a:r>
          </a:p>
        </p:txBody>
      </p:sp>
      <p:pic>
        <p:nvPicPr>
          <p:cNvPr id="19458" name="Picture 2" descr="https://encrypted-tbn0.gstatic.com/images?q=tbn:ANd9GcTx60A4_73iJXuPpxrlVWOBlf20sE1SQhQFjqhGcG1stZBsZQ75"/>
          <p:cNvPicPr>
            <a:picLocks noChangeAspect="1" noChangeArrowheads="1"/>
          </p:cNvPicPr>
          <p:nvPr/>
        </p:nvPicPr>
        <p:blipFill>
          <a:blip r:embed="rId2" cstate="print"/>
          <a:srcRect/>
          <a:stretch>
            <a:fillRect/>
          </a:stretch>
        </p:blipFill>
        <p:spPr bwMode="auto">
          <a:xfrm rot="5400000">
            <a:off x="-1262063" y="2100263"/>
            <a:ext cx="5981700" cy="2390775"/>
          </a:xfrm>
          <a:prstGeom prst="rect">
            <a:avLst/>
          </a:prstGeom>
          <a:noFill/>
        </p:spPr>
      </p:pic>
      <p:pic>
        <p:nvPicPr>
          <p:cNvPr id="4" name="Picture 3"/>
          <p:cNvPicPr/>
          <p:nvPr/>
        </p:nvPicPr>
        <p:blipFill>
          <a:blip r:embed="rId3"/>
          <a:stretch>
            <a:fillRect/>
          </a:stretch>
        </p:blipFill>
        <p:spPr>
          <a:xfrm>
            <a:off x="7770033" y="5922419"/>
            <a:ext cx="1353185" cy="952500"/>
          </a:xfrm>
          <a:prstGeom prst="rect">
            <a:avLst/>
          </a:prstGeom>
        </p:spPr>
      </p:pic>
      <p:sp>
        <p:nvSpPr>
          <p:cNvPr id="5" name="Rectangle 4"/>
          <p:cNvSpPr/>
          <p:nvPr/>
        </p:nvSpPr>
        <p:spPr>
          <a:xfrm>
            <a:off x="1104900" y="6398669"/>
            <a:ext cx="6400800" cy="535531"/>
          </a:xfrm>
          <a:prstGeom prst="rect">
            <a:avLst/>
          </a:prstGeom>
        </p:spPr>
        <p:txBody>
          <a:bodyPr wrap="square">
            <a:spAutoFit/>
          </a:bodyPr>
          <a:lstStyle/>
          <a:p>
            <a:pPr marR="225425" indent="36000" algn="ctr" rtl="1">
              <a:lnSpc>
                <a:spcPct val="80000"/>
              </a:lnSpc>
            </a:pPr>
            <a:r>
              <a:rPr lang="fa-IR" dirty="0">
                <a:solidFill>
                  <a:srgbClr val="000000"/>
                </a:solidFill>
                <a:latin typeface="B Mitra" panose="00000400000000000000" pitchFamily="2" charset="-78"/>
                <a:ea typeface="B Mitra" panose="00000400000000000000" pitchFamily="2" charset="-78"/>
                <a:cs typeface="B Mitra" panose="00000400000000000000" pitchFamily="2" charset="-78"/>
              </a:rPr>
              <a:t>کلیه حقوق این مطلب متعلق به بنیاد توسعه فردا بوده و استفاده از مطالب آن با ذکر منبع آزاد  میباشد. فایل الکترونیکی آن از سایت بنیاد به نشانی : </a:t>
            </a:r>
            <a:r>
              <a:rPr lang="en-US" dirty="0">
                <a:solidFill>
                  <a:srgbClr val="000000"/>
                </a:solidFill>
                <a:latin typeface="Sitka Subheading" panose="02000505000000020004" pitchFamily="2" charset="0"/>
                <a:ea typeface="Tahoma" panose="020B0604030504040204" pitchFamily="34" charset="0"/>
                <a:cs typeface="B Mitra" panose="00000400000000000000" pitchFamily="2" charset="-78"/>
                <a:hlinkClick r:id="rId4"/>
              </a:rPr>
              <a:t>www.farda.ir</a:t>
            </a:r>
            <a:r>
              <a:rPr lang="fa-IR" dirty="0">
                <a:solidFill>
                  <a:srgbClr val="000000"/>
                </a:solidFill>
                <a:latin typeface="B Mitra" panose="00000400000000000000" pitchFamily="2" charset="-78"/>
                <a:ea typeface="B Mitra" panose="00000400000000000000" pitchFamily="2" charset="-78"/>
                <a:cs typeface="B Mitra" panose="00000400000000000000" pitchFamily="2" charset="-78"/>
              </a:rPr>
              <a:t>  قابل دریافت است.</a:t>
            </a:r>
            <a:r>
              <a:rPr lang="fa-IR" dirty="0">
                <a:solidFill>
                  <a:srgbClr val="000000"/>
                </a:solidFill>
                <a:latin typeface="B Mitra" panose="00000400000000000000" pitchFamily="2" charset="-78"/>
                <a:ea typeface="Times New Roman" panose="02020603050405020304" pitchFamily="18" charset="0"/>
                <a:cs typeface="Times New Roman" panose="02020603050405020304" pitchFamily="18" charset="0"/>
              </a:rPr>
              <a:t> </a:t>
            </a:r>
            <a:endParaRPr lang="en-US" dirty="0">
              <a:solidFill>
                <a:srgbClr val="000000"/>
              </a:solidFill>
              <a:effectLst/>
              <a:latin typeface="B Mitra" panose="00000400000000000000" pitchFamily="2" charset="-78"/>
              <a:ea typeface="B Mitra" panose="00000400000000000000" pitchFamily="2" charset="-78"/>
              <a:cs typeface="B Mitra" panose="00000400000000000000" pitchFamily="2" charset="-7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76200"/>
            <a:ext cx="8763000" cy="6705600"/>
          </a:xfrm>
        </p:spPr>
        <p:txBody>
          <a:bodyPr>
            <a:normAutofit/>
          </a:bodyPr>
          <a:lstStyle/>
          <a:p>
            <a:r>
              <a:rPr lang="fa-IR" sz="2200" dirty="0" smtClean="0">
                <a:solidFill>
                  <a:schemeClr val="tx1"/>
                </a:solidFill>
                <a:cs typeface="B Titr" pitchFamily="2" charset="-78"/>
              </a:rPr>
              <a:t>پرسش از تکنولوژی (مارتین هایدگر)</a:t>
            </a:r>
          </a:p>
          <a:p>
            <a:pPr lvl="1" algn="r" rtl="1"/>
            <a:r>
              <a:rPr lang="fa-IR" sz="2200" dirty="0" smtClean="0">
                <a:solidFill>
                  <a:srgbClr val="FF0000"/>
                </a:solidFill>
                <a:cs typeface="B Nazanin" pitchFamily="2" charset="-78"/>
              </a:rPr>
              <a:t>تقدیر: راهی کردن انسان برای انکشاف</a:t>
            </a:r>
          </a:p>
          <a:p>
            <a:pPr lvl="1" algn="r" rtl="1"/>
            <a:r>
              <a:rPr lang="fa-IR" sz="2200" dirty="0" smtClean="0">
                <a:solidFill>
                  <a:schemeClr val="tx1"/>
                </a:solidFill>
                <a:cs typeface="B Nazanin" pitchFamily="2" charset="-78"/>
              </a:rPr>
              <a:t>تفکر و تصور عینیت بخش به تقدیر بدل می شود و موجب راهبری می گردد</a:t>
            </a:r>
          </a:p>
          <a:p>
            <a:pPr lvl="1" algn="r" rtl="1"/>
            <a:r>
              <a:rPr lang="fa-IR" sz="2200" dirty="0" smtClean="0">
                <a:solidFill>
                  <a:schemeClr val="tx1"/>
                </a:solidFill>
                <a:cs typeface="B Nazanin" pitchFamily="2" charset="-78"/>
              </a:rPr>
              <a:t>تقدیر (راهی شدن برای انکشاف) همیشه حاکم بر انسان است ولی جبر نیست بلکه عین آزادی ست</a:t>
            </a:r>
          </a:p>
          <a:p>
            <a:pPr lvl="1" algn="r" rtl="1"/>
            <a:r>
              <a:rPr lang="fa-IR" sz="2200" dirty="0" smtClean="0">
                <a:solidFill>
                  <a:schemeClr val="tx1"/>
                </a:solidFill>
                <a:cs typeface="B Nazanin" pitchFamily="2" charset="-78"/>
              </a:rPr>
              <a:t>انسان زمانی آزاد است که برای انکشاف راهی شود و متعلق به قلمرو تقدیر باشد و کسی شود که می شنود نه کسی که فقط اطاعت می کند</a:t>
            </a:r>
          </a:p>
          <a:p>
            <a:pPr lvl="1" algn="r" rtl="1"/>
            <a:r>
              <a:rPr lang="fa-IR" sz="2200" dirty="0" smtClean="0">
                <a:solidFill>
                  <a:schemeClr val="tx1"/>
                </a:solidFill>
                <a:cs typeface="B Nazanin" pitchFamily="2" charset="-78"/>
              </a:rPr>
              <a:t>آزادی مانند نور است </a:t>
            </a:r>
          </a:p>
        </p:txBody>
      </p:sp>
      <p:pic>
        <p:nvPicPr>
          <p:cNvPr id="18434" name="Picture 2" descr="https://encrypted-tbn2.gstatic.com/images?q=tbn:ANd9GcQY1whuMnE5vT_X2gRbXJdV0CNE4trdsBCeNFuqu0oViffIa3Xxjw"/>
          <p:cNvPicPr>
            <a:picLocks noChangeAspect="1" noChangeArrowheads="1"/>
          </p:cNvPicPr>
          <p:nvPr/>
        </p:nvPicPr>
        <p:blipFill>
          <a:blip r:embed="rId2" cstate="print"/>
          <a:srcRect/>
          <a:stretch>
            <a:fillRect/>
          </a:stretch>
        </p:blipFill>
        <p:spPr bwMode="auto">
          <a:xfrm>
            <a:off x="762000" y="2746171"/>
            <a:ext cx="5257800" cy="3502229"/>
          </a:xfrm>
          <a:prstGeom prst="rect">
            <a:avLst/>
          </a:prstGeom>
          <a:noFill/>
        </p:spPr>
      </p:pic>
      <p:pic>
        <p:nvPicPr>
          <p:cNvPr id="4" name="Picture 3"/>
          <p:cNvPicPr/>
          <p:nvPr/>
        </p:nvPicPr>
        <p:blipFill>
          <a:blip r:embed="rId3"/>
          <a:stretch>
            <a:fillRect/>
          </a:stretch>
        </p:blipFill>
        <p:spPr>
          <a:xfrm>
            <a:off x="7770033" y="5841423"/>
            <a:ext cx="1353185" cy="952500"/>
          </a:xfrm>
          <a:prstGeom prst="rect">
            <a:avLst/>
          </a:prstGeom>
        </p:spPr>
      </p:pic>
      <p:sp>
        <p:nvSpPr>
          <p:cNvPr id="5" name="Rectangle 4"/>
          <p:cNvSpPr/>
          <p:nvPr/>
        </p:nvSpPr>
        <p:spPr>
          <a:xfrm>
            <a:off x="1104900" y="6317673"/>
            <a:ext cx="6400800" cy="535531"/>
          </a:xfrm>
          <a:prstGeom prst="rect">
            <a:avLst/>
          </a:prstGeom>
        </p:spPr>
        <p:txBody>
          <a:bodyPr wrap="square">
            <a:spAutoFit/>
          </a:bodyPr>
          <a:lstStyle/>
          <a:p>
            <a:pPr marR="225425" indent="36000" algn="ctr" rtl="1">
              <a:lnSpc>
                <a:spcPct val="80000"/>
              </a:lnSpc>
            </a:pPr>
            <a:r>
              <a:rPr lang="fa-IR" dirty="0">
                <a:solidFill>
                  <a:srgbClr val="000000"/>
                </a:solidFill>
                <a:latin typeface="B Mitra" panose="00000400000000000000" pitchFamily="2" charset="-78"/>
                <a:ea typeface="B Mitra" panose="00000400000000000000" pitchFamily="2" charset="-78"/>
                <a:cs typeface="B Mitra" panose="00000400000000000000" pitchFamily="2" charset="-78"/>
              </a:rPr>
              <a:t>کلیه حقوق این مطلب متعلق به بنیاد توسعه فردا بوده و استفاده از مطالب آن با ذکر منبع آزاد  میباشد. فایل الکترونیکی آن از سایت بنیاد به نشانی : </a:t>
            </a:r>
            <a:r>
              <a:rPr lang="en-US" dirty="0">
                <a:solidFill>
                  <a:srgbClr val="000000"/>
                </a:solidFill>
                <a:latin typeface="Sitka Subheading" panose="02000505000000020004" pitchFamily="2" charset="0"/>
                <a:ea typeface="Tahoma" panose="020B0604030504040204" pitchFamily="34" charset="0"/>
                <a:cs typeface="B Mitra" panose="00000400000000000000" pitchFamily="2" charset="-78"/>
                <a:hlinkClick r:id="rId4"/>
              </a:rPr>
              <a:t>www.farda.ir</a:t>
            </a:r>
            <a:r>
              <a:rPr lang="fa-IR" dirty="0">
                <a:solidFill>
                  <a:srgbClr val="000000"/>
                </a:solidFill>
                <a:latin typeface="B Mitra" panose="00000400000000000000" pitchFamily="2" charset="-78"/>
                <a:ea typeface="B Mitra" panose="00000400000000000000" pitchFamily="2" charset="-78"/>
                <a:cs typeface="B Mitra" panose="00000400000000000000" pitchFamily="2" charset="-78"/>
              </a:rPr>
              <a:t>  قابل دریافت است.</a:t>
            </a:r>
            <a:r>
              <a:rPr lang="fa-IR" dirty="0">
                <a:solidFill>
                  <a:srgbClr val="000000"/>
                </a:solidFill>
                <a:latin typeface="B Mitra" panose="00000400000000000000" pitchFamily="2" charset="-78"/>
                <a:ea typeface="Times New Roman" panose="02020603050405020304" pitchFamily="18" charset="0"/>
                <a:cs typeface="Times New Roman" panose="02020603050405020304" pitchFamily="18" charset="0"/>
              </a:rPr>
              <a:t> </a:t>
            </a:r>
            <a:endParaRPr lang="en-US" dirty="0">
              <a:solidFill>
                <a:srgbClr val="000000"/>
              </a:solidFill>
              <a:effectLst/>
              <a:latin typeface="B Mitra" panose="00000400000000000000" pitchFamily="2" charset="-78"/>
              <a:ea typeface="B Mitra" panose="00000400000000000000" pitchFamily="2" charset="-78"/>
              <a:cs typeface="B Mitra" panose="00000400000000000000" pitchFamily="2" charset="-7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76200"/>
            <a:ext cx="8763000" cy="6705600"/>
          </a:xfrm>
        </p:spPr>
        <p:txBody>
          <a:bodyPr>
            <a:normAutofit/>
          </a:bodyPr>
          <a:lstStyle/>
          <a:p>
            <a:r>
              <a:rPr lang="fa-IR" sz="2200" dirty="0" smtClean="0">
                <a:solidFill>
                  <a:schemeClr val="tx1"/>
                </a:solidFill>
                <a:cs typeface="B Titr" pitchFamily="2" charset="-78"/>
              </a:rPr>
              <a:t>پرسش از تکنولوژی (مارتین هایدگر)</a:t>
            </a:r>
          </a:p>
          <a:p>
            <a:pPr lvl="1" algn="r" rtl="1"/>
            <a:r>
              <a:rPr lang="fa-IR" sz="2200" dirty="0" smtClean="0">
                <a:solidFill>
                  <a:schemeClr val="tx1"/>
                </a:solidFill>
                <a:cs typeface="B Nazanin" pitchFamily="2" charset="-78"/>
              </a:rPr>
              <a:t>آزادی استتار می کند ولی به نحوی که امور را به روشنایی می آورد و حجاب ها را مشخص می کند و حقایق را پنهان می سازد </a:t>
            </a:r>
          </a:p>
          <a:p>
            <a:pPr lvl="1" algn="r" rtl="1"/>
            <a:r>
              <a:rPr lang="fa-IR" sz="2200" dirty="0" smtClean="0">
                <a:solidFill>
                  <a:schemeClr val="tx1"/>
                </a:solidFill>
                <a:cs typeface="B Nazanin" pitchFamily="2" charset="-78"/>
              </a:rPr>
              <a:t>آنگاه که نور می تابد ، حجاب (امر حاجب) ظهور می یابد</a:t>
            </a:r>
          </a:p>
          <a:p>
            <a:pPr lvl="1" algn="r" rtl="1"/>
            <a:r>
              <a:rPr lang="fa-IR" sz="2200" dirty="0" smtClean="0">
                <a:solidFill>
                  <a:schemeClr val="tx1"/>
                </a:solidFill>
                <a:cs typeface="B Nazanin" pitchFamily="2" charset="-78"/>
              </a:rPr>
              <a:t>آزادی ، قلمرو تقدیر است ، تقدیری که هر لحظه معین انکشافی را راهی راه خود می کند </a:t>
            </a:r>
          </a:p>
          <a:p>
            <a:pPr lvl="1" algn="r" rtl="1"/>
            <a:r>
              <a:rPr lang="fa-IR" sz="2200" dirty="0" smtClean="0">
                <a:solidFill>
                  <a:schemeClr val="tx1"/>
                </a:solidFill>
                <a:cs typeface="B Nazanin" pitchFamily="2" charset="-78"/>
              </a:rPr>
              <a:t>ما در فضای باز تقدیر هستیم و خود را در فراخوانی آزادی بخش می بینیم (وقتی در مقابل ماهیت تکنولوژی قرار می گیریم)</a:t>
            </a:r>
          </a:p>
          <a:p>
            <a:pPr lvl="1" algn="r" rtl="1"/>
            <a:r>
              <a:rPr lang="fa-IR" sz="2200" dirty="0" smtClean="0">
                <a:solidFill>
                  <a:schemeClr val="tx1"/>
                </a:solidFill>
                <a:cs typeface="B Nazanin" pitchFamily="2" charset="-78"/>
              </a:rPr>
              <a:t>همه معیارهای بشر برای کشف حجاب برگرفته از انضباط است ، در نتیجه ماهیت تکنولوژی که در گشتل نهفته است با تقدیری آزاد انسان را راهی انکشاف می کند ولی خود انسان راه های دیگر انکشاف را بر خود بسته و فقط به دنبال انضباط است</a:t>
            </a:r>
          </a:p>
        </p:txBody>
      </p:sp>
      <p:pic>
        <p:nvPicPr>
          <p:cNvPr id="18434" name="Picture 2" descr="https://encrypted-tbn2.gstatic.com/images?q=tbn:ANd9GcQY1whuMnE5vT_X2gRbXJdV0CNE4trdsBCeNFuqu0oViffIa3Xxjw"/>
          <p:cNvPicPr>
            <a:picLocks noChangeAspect="1" noChangeArrowheads="1"/>
          </p:cNvPicPr>
          <p:nvPr/>
        </p:nvPicPr>
        <p:blipFill>
          <a:blip r:embed="rId2" cstate="print"/>
          <a:srcRect/>
          <a:stretch>
            <a:fillRect/>
          </a:stretch>
        </p:blipFill>
        <p:spPr bwMode="auto">
          <a:xfrm>
            <a:off x="2362200" y="3876675"/>
            <a:ext cx="4475781" cy="2981325"/>
          </a:xfrm>
          <a:prstGeom prst="rect">
            <a:avLst/>
          </a:prstGeom>
          <a:noFill/>
        </p:spPr>
      </p:pic>
      <p:pic>
        <p:nvPicPr>
          <p:cNvPr id="4" name="Picture 3"/>
          <p:cNvPicPr/>
          <p:nvPr/>
        </p:nvPicPr>
        <p:blipFill>
          <a:blip r:embed="rId3"/>
          <a:stretch>
            <a:fillRect/>
          </a:stretch>
        </p:blipFill>
        <p:spPr>
          <a:xfrm>
            <a:off x="7770033" y="5841423"/>
            <a:ext cx="1353185" cy="95250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457200"/>
            <a:ext cx="5105400" cy="6781800"/>
          </a:xfrm>
        </p:spPr>
        <p:txBody>
          <a:bodyPr>
            <a:normAutofit/>
          </a:bodyPr>
          <a:lstStyle/>
          <a:p>
            <a:r>
              <a:rPr lang="fa-IR" sz="2200" dirty="0" smtClean="0">
                <a:solidFill>
                  <a:schemeClr val="tx1"/>
                </a:solidFill>
                <a:cs typeface="B Titr" pitchFamily="2" charset="-78"/>
              </a:rPr>
              <a:t>پرسش از تکنولوژی (مارتین هایدگر)</a:t>
            </a:r>
          </a:p>
          <a:p>
            <a:pPr lvl="1" algn="r" rtl="1"/>
            <a:r>
              <a:rPr lang="fa-IR" sz="2200" dirty="0" smtClean="0">
                <a:solidFill>
                  <a:schemeClr val="tx1"/>
                </a:solidFill>
                <a:cs typeface="B Nazanin" pitchFamily="2" charset="-78"/>
              </a:rPr>
              <a:t>در این شرایط </a:t>
            </a:r>
            <a:r>
              <a:rPr lang="fa-IR" sz="2200" dirty="0" smtClean="0">
                <a:solidFill>
                  <a:srgbClr val="FF0000"/>
                </a:solidFill>
                <a:cs typeface="B Nazanin" pitchFamily="2" charset="-78"/>
              </a:rPr>
              <a:t>خطری</a:t>
            </a:r>
            <a:r>
              <a:rPr lang="fa-IR" sz="2200" dirty="0" smtClean="0">
                <a:solidFill>
                  <a:schemeClr val="tx1"/>
                </a:solidFill>
                <a:cs typeface="B Nazanin" pitchFamily="2" charset="-78"/>
              </a:rPr>
              <a:t> بوجود می آید. بشر با قرار گرفتن میان امکان ها ، از درون تقدیر در معرض خطر است. </a:t>
            </a:r>
          </a:p>
          <a:p>
            <a:pPr lvl="1" algn="r" rtl="1"/>
            <a:r>
              <a:rPr lang="fa-IR" sz="2200" dirty="0" smtClean="0">
                <a:solidFill>
                  <a:schemeClr val="tx1"/>
                </a:solidFill>
                <a:cs typeface="B Nazanin" pitchFamily="2" charset="-78"/>
              </a:rPr>
              <a:t>تقدیر انکشاف که انسان را راهی کشف حجاب می کند به طور ذاتی خطر است چرا که آدمی ممکن است در مورد امر نامستور (مثل که متجلی شده) مرتکب خطا شود و سوء تعبیر کند و ممکن است همه نسبت ها را علت و معلولی ببیند که تفکر علّی مبتنی بر باز نمایی امور است و خداوند نیز ممکن است به علت فاعلی تقلیل یابد</a:t>
            </a:r>
          </a:p>
          <a:p>
            <a:pPr lvl="1" algn="r" rtl="1"/>
            <a:r>
              <a:rPr lang="fa-IR" sz="2200" dirty="0">
                <a:solidFill>
                  <a:schemeClr val="tx1"/>
                </a:solidFill>
                <a:cs typeface="B Nazanin" pitchFamily="2" charset="-78"/>
              </a:rPr>
              <a:t> </a:t>
            </a:r>
            <a:r>
              <a:rPr lang="fa-IR" sz="2200" dirty="0" smtClean="0">
                <a:solidFill>
                  <a:schemeClr val="tx1"/>
                </a:solidFill>
                <a:cs typeface="B Nazanin" pitchFamily="2" charset="-78"/>
              </a:rPr>
              <a:t>کشف طبیعت نیز به عنوان مجموعه محاسبه پذیر از اثر نیروها اگر چه در بر گیرنده موفقیت هایی می باشد ولی درست به خاطر موفقیت ها ، این </a:t>
            </a:r>
            <a:r>
              <a:rPr lang="fa-IR" sz="2200" dirty="0" smtClean="0">
                <a:solidFill>
                  <a:srgbClr val="FF0000"/>
                </a:solidFill>
                <a:cs typeface="B Nazanin" pitchFamily="2" charset="-78"/>
              </a:rPr>
              <a:t>خطر</a:t>
            </a:r>
            <a:r>
              <a:rPr lang="fa-IR" sz="2200" dirty="0" smtClean="0">
                <a:solidFill>
                  <a:schemeClr val="tx1"/>
                </a:solidFill>
                <a:cs typeface="B Nazanin" pitchFamily="2" charset="-78"/>
              </a:rPr>
              <a:t> باقی می ماند که </a:t>
            </a:r>
            <a:r>
              <a:rPr lang="fa-IR" sz="2200" dirty="0" smtClean="0">
                <a:solidFill>
                  <a:srgbClr val="FF0000"/>
                </a:solidFill>
                <a:cs typeface="B Nazanin" pitchFamily="2" charset="-78"/>
              </a:rPr>
              <a:t>امر حقیقی در میان همه امور صحیح محو شود</a:t>
            </a:r>
          </a:p>
        </p:txBody>
      </p:sp>
      <p:pic>
        <p:nvPicPr>
          <p:cNvPr id="17410" name="Picture 2" descr="https://encrypted-tbn1.gstatic.com/images?q=tbn:ANd9GcR13SuJMJid1yyo1JL26jU0wGQTSNAdhH7iE_-vxNt5Q21ZILDD"/>
          <p:cNvPicPr>
            <a:picLocks noChangeAspect="1" noChangeArrowheads="1"/>
          </p:cNvPicPr>
          <p:nvPr/>
        </p:nvPicPr>
        <p:blipFill>
          <a:blip r:embed="rId2" cstate="print"/>
          <a:srcRect/>
          <a:stretch>
            <a:fillRect/>
          </a:stretch>
        </p:blipFill>
        <p:spPr bwMode="auto">
          <a:xfrm>
            <a:off x="5181600" y="1371600"/>
            <a:ext cx="3657600" cy="3657600"/>
          </a:xfrm>
          <a:prstGeom prst="rect">
            <a:avLst/>
          </a:prstGeom>
          <a:noFill/>
        </p:spPr>
      </p:pic>
      <p:pic>
        <p:nvPicPr>
          <p:cNvPr id="4" name="Picture 3"/>
          <p:cNvPicPr/>
          <p:nvPr/>
        </p:nvPicPr>
        <p:blipFill>
          <a:blip r:embed="rId3"/>
          <a:stretch>
            <a:fillRect/>
          </a:stretch>
        </p:blipFill>
        <p:spPr>
          <a:xfrm>
            <a:off x="7770033" y="5922419"/>
            <a:ext cx="1353185" cy="952500"/>
          </a:xfrm>
          <a:prstGeom prst="rect">
            <a:avLst/>
          </a:prstGeom>
        </p:spPr>
      </p:pic>
      <p:sp>
        <p:nvSpPr>
          <p:cNvPr id="5" name="Rectangle 4"/>
          <p:cNvSpPr/>
          <p:nvPr/>
        </p:nvSpPr>
        <p:spPr>
          <a:xfrm>
            <a:off x="1104900" y="6398669"/>
            <a:ext cx="6400800" cy="535531"/>
          </a:xfrm>
          <a:prstGeom prst="rect">
            <a:avLst/>
          </a:prstGeom>
        </p:spPr>
        <p:txBody>
          <a:bodyPr wrap="square">
            <a:spAutoFit/>
          </a:bodyPr>
          <a:lstStyle/>
          <a:p>
            <a:pPr marR="225425" indent="36000" algn="ctr" rtl="1">
              <a:lnSpc>
                <a:spcPct val="80000"/>
              </a:lnSpc>
            </a:pPr>
            <a:r>
              <a:rPr lang="fa-IR" dirty="0">
                <a:solidFill>
                  <a:srgbClr val="000000"/>
                </a:solidFill>
                <a:latin typeface="B Mitra" panose="00000400000000000000" pitchFamily="2" charset="-78"/>
                <a:ea typeface="B Mitra" panose="00000400000000000000" pitchFamily="2" charset="-78"/>
                <a:cs typeface="B Mitra" panose="00000400000000000000" pitchFamily="2" charset="-78"/>
              </a:rPr>
              <a:t>کلیه حقوق این مطلب متعلق به بنیاد توسعه فردا بوده و استفاده از مطالب آن با ذکر منبع آزاد  میباشد. فایل الکترونیکی آن از سایت بنیاد به نشانی : </a:t>
            </a:r>
            <a:r>
              <a:rPr lang="en-US" dirty="0">
                <a:solidFill>
                  <a:srgbClr val="000000"/>
                </a:solidFill>
                <a:latin typeface="Sitka Subheading" panose="02000505000000020004" pitchFamily="2" charset="0"/>
                <a:ea typeface="Tahoma" panose="020B0604030504040204" pitchFamily="34" charset="0"/>
                <a:cs typeface="B Mitra" panose="00000400000000000000" pitchFamily="2" charset="-78"/>
                <a:hlinkClick r:id="rId4"/>
              </a:rPr>
              <a:t>www.farda.ir</a:t>
            </a:r>
            <a:r>
              <a:rPr lang="fa-IR" dirty="0">
                <a:solidFill>
                  <a:srgbClr val="000000"/>
                </a:solidFill>
                <a:latin typeface="B Mitra" panose="00000400000000000000" pitchFamily="2" charset="-78"/>
                <a:ea typeface="B Mitra" panose="00000400000000000000" pitchFamily="2" charset="-78"/>
                <a:cs typeface="B Mitra" panose="00000400000000000000" pitchFamily="2" charset="-78"/>
              </a:rPr>
              <a:t>  قابل دریافت است.</a:t>
            </a:r>
            <a:r>
              <a:rPr lang="fa-IR" dirty="0">
                <a:solidFill>
                  <a:srgbClr val="000000"/>
                </a:solidFill>
                <a:latin typeface="B Mitra" panose="00000400000000000000" pitchFamily="2" charset="-78"/>
                <a:ea typeface="Times New Roman" panose="02020603050405020304" pitchFamily="18" charset="0"/>
                <a:cs typeface="Times New Roman" panose="02020603050405020304" pitchFamily="18" charset="0"/>
              </a:rPr>
              <a:t> </a:t>
            </a:r>
            <a:endParaRPr lang="en-US" dirty="0">
              <a:solidFill>
                <a:srgbClr val="000000"/>
              </a:solidFill>
              <a:effectLst/>
              <a:latin typeface="B Mitra" panose="00000400000000000000" pitchFamily="2" charset="-78"/>
              <a:ea typeface="B Mitra" panose="00000400000000000000" pitchFamily="2" charset="-78"/>
              <a:cs typeface="B Mitra" panose="00000400000000000000" pitchFamily="2" charset="-7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81400" y="533400"/>
            <a:ext cx="5334000" cy="5943600"/>
          </a:xfrm>
        </p:spPr>
        <p:txBody>
          <a:bodyPr>
            <a:normAutofit/>
          </a:bodyPr>
          <a:lstStyle/>
          <a:p>
            <a:r>
              <a:rPr lang="fa-IR" sz="2200" dirty="0" smtClean="0">
                <a:solidFill>
                  <a:schemeClr val="tx1"/>
                </a:solidFill>
                <a:cs typeface="B Titr" pitchFamily="2" charset="-78"/>
              </a:rPr>
              <a:t>پرسش از تکنولوژی (مارتین هایدگر)</a:t>
            </a:r>
          </a:p>
          <a:p>
            <a:pPr lvl="1" algn="r" rtl="1"/>
            <a:r>
              <a:rPr lang="fa-IR" sz="2200" dirty="0" smtClean="0">
                <a:solidFill>
                  <a:schemeClr val="tx1"/>
                </a:solidFill>
                <a:cs typeface="B Nazanin" pitchFamily="2" charset="-78"/>
              </a:rPr>
              <a:t>امر حقیقی از امر صحیح متفاوت است</a:t>
            </a:r>
          </a:p>
          <a:p>
            <a:pPr lvl="1" algn="r" rtl="1"/>
            <a:r>
              <a:rPr lang="fa-IR" sz="2200" dirty="0" smtClean="0">
                <a:solidFill>
                  <a:schemeClr val="tx1"/>
                </a:solidFill>
                <a:cs typeface="B Nazanin" pitchFamily="2" charset="-78"/>
              </a:rPr>
              <a:t>قوانین حاصل از انکشاف طبیعت به عنوان مجموعه ای محاسبه پذیر، امور صحیح هستند ولی امر حقیقی ، حقیقت عالم طبیعت است </a:t>
            </a:r>
          </a:p>
          <a:p>
            <a:pPr lvl="1" algn="r" rtl="1"/>
            <a:r>
              <a:rPr lang="fa-IR" sz="2200" dirty="0" smtClean="0">
                <a:solidFill>
                  <a:schemeClr val="tx1"/>
                </a:solidFill>
                <a:cs typeface="B Nazanin" pitchFamily="2" charset="-78"/>
              </a:rPr>
              <a:t>اگر انسان تنها نقش نظم دهنده منبع ثابت را داشته باشد آنگاه امر واقع (مثل) دیگر حتی به عنوان شیء هم برای بشر مطرح نخواهد بود و بشر به </a:t>
            </a:r>
            <a:r>
              <a:rPr lang="fa-IR" sz="2200" dirty="0" smtClean="0">
                <a:solidFill>
                  <a:srgbClr val="FF0000"/>
                </a:solidFill>
                <a:cs typeface="B Nazanin" pitchFamily="2" charset="-78"/>
              </a:rPr>
              <a:t>لبه پرتگاه </a:t>
            </a:r>
            <a:r>
              <a:rPr lang="fa-IR" sz="2200" dirty="0" smtClean="0">
                <a:solidFill>
                  <a:schemeClr val="tx1"/>
                </a:solidFill>
                <a:cs typeface="B Nazanin" pitchFamily="2" charset="-78"/>
              </a:rPr>
              <a:t>می رسد</a:t>
            </a:r>
          </a:p>
          <a:p>
            <a:pPr lvl="1" algn="r" rtl="1"/>
            <a:r>
              <a:rPr lang="fa-IR" sz="2200" dirty="0" smtClean="0">
                <a:solidFill>
                  <a:schemeClr val="tx1"/>
                </a:solidFill>
                <a:cs typeface="B Nazanin" pitchFamily="2" charset="-78"/>
              </a:rPr>
              <a:t>در این حالت بشری که به مخاطره افتاده ، خود را متکبرانه در </a:t>
            </a:r>
            <a:r>
              <a:rPr lang="fa-IR" sz="2200" dirty="0" smtClean="0">
                <a:solidFill>
                  <a:srgbClr val="FF0000"/>
                </a:solidFill>
                <a:cs typeface="B Nazanin" pitchFamily="2" charset="-78"/>
              </a:rPr>
              <a:t>مقام خداوند زمین </a:t>
            </a:r>
            <a:r>
              <a:rPr lang="fa-IR" sz="2200" dirty="0" smtClean="0">
                <a:solidFill>
                  <a:schemeClr val="tx1"/>
                </a:solidFill>
                <a:cs typeface="B Nazanin" pitchFamily="2" charset="-78"/>
              </a:rPr>
              <a:t>می ستاید و این توهم را دارد که هر آنچه پیش روی خود می یابد ، ساخته اوست</a:t>
            </a:r>
          </a:p>
          <a:p>
            <a:pPr lvl="1" algn="r" rtl="1"/>
            <a:r>
              <a:rPr lang="fa-IR" sz="2200" dirty="0" smtClean="0">
                <a:solidFill>
                  <a:schemeClr val="tx1"/>
                </a:solidFill>
                <a:cs typeface="B Nazanin" pitchFamily="2" charset="-78"/>
              </a:rPr>
              <a:t>نهایتا سرابی شکل می گیرد : ”</a:t>
            </a:r>
            <a:r>
              <a:rPr lang="fa-IR" sz="2200" dirty="0" smtClean="0">
                <a:solidFill>
                  <a:srgbClr val="FF0000"/>
                </a:solidFill>
                <a:cs typeface="B Nazanin" pitchFamily="2" charset="-78"/>
              </a:rPr>
              <a:t>بشر همه جا خودش را می بیند </a:t>
            </a:r>
            <a:r>
              <a:rPr lang="fa-IR" sz="2200" dirty="0" smtClean="0">
                <a:solidFill>
                  <a:schemeClr val="tx1"/>
                </a:solidFill>
                <a:cs typeface="B Nazanin" pitchFamily="2" charset="-78"/>
              </a:rPr>
              <a:t>”</a:t>
            </a:r>
          </a:p>
        </p:txBody>
      </p:sp>
      <p:pic>
        <p:nvPicPr>
          <p:cNvPr id="17410" name="Picture 2" descr="https://encrypted-tbn1.gstatic.com/images?q=tbn:ANd9GcR13SuJMJid1yyo1JL26jU0wGQTSNAdhH7iE_-vxNt5Q21ZILDD"/>
          <p:cNvPicPr>
            <a:picLocks noChangeAspect="1" noChangeArrowheads="1"/>
          </p:cNvPicPr>
          <p:nvPr/>
        </p:nvPicPr>
        <p:blipFill>
          <a:blip r:embed="rId2" cstate="print"/>
          <a:srcRect/>
          <a:stretch>
            <a:fillRect/>
          </a:stretch>
        </p:blipFill>
        <p:spPr bwMode="auto">
          <a:xfrm>
            <a:off x="228600" y="1600200"/>
            <a:ext cx="3209925" cy="3209925"/>
          </a:xfrm>
          <a:prstGeom prst="rect">
            <a:avLst/>
          </a:prstGeom>
          <a:noFill/>
        </p:spPr>
      </p:pic>
      <p:pic>
        <p:nvPicPr>
          <p:cNvPr id="4" name="Picture 3"/>
          <p:cNvPicPr/>
          <p:nvPr/>
        </p:nvPicPr>
        <p:blipFill>
          <a:blip r:embed="rId3"/>
          <a:stretch>
            <a:fillRect/>
          </a:stretch>
        </p:blipFill>
        <p:spPr>
          <a:xfrm>
            <a:off x="7770033" y="5922419"/>
            <a:ext cx="1353185" cy="952500"/>
          </a:xfrm>
          <a:prstGeom prst="rect">
            <a:avLst/>
          </a:prstGeom>
        </p:spPr>
      </p:pic>
      <p:sp>
        <p:nvSpPr>
          <p:cNvPr id="5" name="Rectangle 4"/>
          <p:cNvSpPr/>
          <p:nvPr/>
        </p:nvSpPr>
        <p:spPr>
          <a:xfrm>
            <a:off x="1104900" y="6398669"/>
            <a:ext cx="6400800" cy="535531"/>
          </a:xfrm>
          <a:prstGeom prst="rect">
            <a:avLst/>
          </a:prstGeom>
        </p:spPr>
        <p:txBody>
          <a:bodyPr wrap="square">
            <a:spAutoFit/>
          </a:bodyPr>
          <a:lstStyle/>
          <a:p>
            <a:pPr marR="225425" indent="36000" algn="ctr" rtl="1">
              <a:lnSpc>
                <a:spcPct val="80000"/>
              </a:lnSpc>
            </a:pPr>
            <a:r>
              <a:rPr lang="fa-IR" dirty="0">
                <a:solidFill>
                  <a:srgbClr val="000000"/>
                </a:solidFill>
                <a:latin typeface="B Mitra" panose="00000400000000000000" pitchFamily="2" charset="-78"/>
                <a:ea typeface="B Mitra" panose="00000400000000000000" pitchFamily="2" charset="-78"/>
                <a:cs typeface="B Mitra" panose="00000400000000000000" pitchFamily="2" charset="-78"/>
              </a:rPr>
              <a:t>کلیه حقوق این مطلب متعلق به بنیاد توسعه فردا بوده و استفاده از مطالب آن با ذکر منبع آزاد  میباشد. فایل الکترونیکی آن از سایت بنیاد به نشانی : </a:t>
            </a:r>
            <a:r>
              <a:rPr lang="en-US" dirty="0">
                <a:solidFill>
                  <a:srgbClr val="000000"/>
                </a:solidFill>
                <a:latin typeface="Sitka Subheading" panose="02000505000000020004" pitchFamily="2" charset="0"/>
                <a:ea typeface="Tahoma" panose="020B0604030504040204" pitchFamily="34" charset="0"/>
                <a:cs typeface="B Mitra" panose="00000400000000000000" pitchFamily="2" charset="-78"/>
                <a:hlinkClick r:id="rId4"/>
              </a:rPr>
              <a:t>www.farda.ir</a:t>
            </a:r>
            <a:r>
              <a:rPr lang="fa-IR" dirty="0">
                <a:solidFill>
                  <a:srgbClr val="000000"/>
                </a:solidFill>
                <a:latin typeface="B Mitra" panose="00000400000000000000" pitchFamily="2" charset="-78"/>
                <a:ea typeface="B Mitra" panose="00000400000000000000" pitchFamily="2" charset="-78"/>
                <a:cs typeface="B Mitra" panose="00000400000000000000" pitchFamily="2" charset="-78"/>
              </a:rPr>
              <a:t>  قابل دریافت است.</a:t>
            </a:r>
            <a:r>
              <a:rPr lang="fa-IR" dirty="0">
                <a:solidFill>
                  <a:srgbClr val="000000"/>
                </a:solidFill>
                <a:latin typeface="B Mitra" panose="00000400000000000000" pitchFamily="2" charset="-78"/>
                <a:ea typeface="Times New Roman" panose="02020603050405020304" pitchFamily="18" charset="0"/>
                <a:cs typeface="Times New Roman" panose="02020603050405020304" pitchFamily="18" charset="0"/>
              </a:rPr>
              <a:t> </a:t>
            </a:r>
            <a:endParaRPr lang="en-US" dirty="0">
              <a:solidFill>
                <a:srgbClr val="000000"/>
              </a:solidFill>
              <a:effectLst/>
              <a:latin typeface="B Mitra" panose="00000400000000000000" pitchFamily="2" charset="-78"/>
              <a:ea typeface="B Mitra" panose="00000400000000000000" pitchFamily="2" charset="-78"/>
              <a:cs typeface="B Mitra" panose="00000400000000000000"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encrypted-tbn2.gstatic.com/images?q=tbn:ANd9GcQQ0WVrRiDpCATgwd7BbDbLWyyi2Pxh0pc9j59Cq0McjLpqOrD2XA"/>
          <p:cNvPicPr>
            <a:picLocks noChangeAspect="1" noChangeArrowheads="1"/>
          </p:cNvPicPr>
          <p:nvPr/>
        </p:nvPicPr>
        <p:blipFill>
          <a:blip r:embed="rId2" cstate="print"/>
          <a:srcRect/>
          <a:stretch>
            <a:fillRect/>
          </a:stretch>
        </p:blipFill>
        <p:spPr bwMode="auto">
          <a:xfrm>
            <a:off x="0" y="0"/>
            <a:ext cx="2170245" cy="2971799"/>
          </a:xfrm>
          <a:prstGeom prst="rect">
            <a:avLst/>
          </a:prstGeom>
          <a:noFill/>
        </p:spPr>
      </p:pic>
      <p:sp>
        <p:nvSpPr>
          <p:cNvPr id="5" name="Rectangle 4"/>
          <p:cNvSpPr/>
          <p:nvPr/>
        </p:nvSpPr>
        <p:spPr>
          <a:xfrm>
            <a:off x="2209800" y="457200"/>
            <a:ext cx="6858000" cy="1107996"/>
          </a:xfrm>
          <a:prstGeom prst="rect">
            <a:avLst/>
          </a:prstGeom>
        </p:spPr>
        <p:txBody>
          <a:bodyPr wrap="square">
            <a:spAutoFit/>
          </a:bodyPr>
          <a:lstStyle/>
          <a:p>
            <a:pPr algn="r" rtl="1"/>
            <a:r>
              <a:rPr lang="fa-IR" dirty="0" smtClean="0">
                <a:solidFill>
                  <a:srgbClr val="FF0000"/>
                </a:solidFill>
                <a:cs typeface="B Titr" pitchFamily="2" charset="-78"/>
              </a:rPr>
              <a:t>مارتین هایدِگِر </a:t>
            </a:r>
            <a:r>
              <a:rPr lang="en-US" sz="2200" dirty="0" smtClean="0">
                <a:cs typeface="B Nazanin" pitchFamily="2" charset="-78"/>
              </a:rPr>
              <a:t>Martin Heidegger)‏ ‏ (</a:t>
            </a:r>
            <a:r>
              <a:rPr lang="fa-IR" sz="2200" dirty="0" smtClean="0">
                <a:cs typeface="B Nazanin" pitchFamily="2" charset="-78"/>
              </a:rPr>
              <a:t>۱۹۷۶-۱۸۸۹) یکی از معروفترین فیلسوفان قرن بیستم بود. او با شیوه‌ای نوین به تامل درباره </a:t>
            </a:r>
            <a:r>
              <a:rPr lang="fa-IR" sz="2200" b="1" u="sng" dirty="0" smtClean="0">
                <a:solidFill>
                  <a:srgbClr val="FF0000"/>
                </a:solidFill>
                <a:cs typeface="B Nazanin" pitchFamily="2" charset="-78"/>
              </a:rPr>
              <a:t>وجود</a:t>
            </a:r>
            <a:r>
              <a:rPr lang="fa-IR" sz="2200" dirty="0" smtClean="0">
                <a:cs typeface="B Nazanin" pitchFamily="2" charset="-78"/>
              </a:rPr>
              <a:t> پرداخت. فلسفه او بر دیدگاه‌های بسیاری از فلاسفه بعد از او اثر گذاشت.</a:t>
            </a:r>
            <a:endParaRPr lang="en-US" sz="2200" dirty="0">
              <a:cs typeface="B Nazanin" pitchFamily="2" charset="-78"/>
            </a:endParaRPr>
          </a:p>
        </p:txBody>
      </p:sp>
      <p:sp>
        <p:nvSpPr>
          <p:cNvPr id="6" name="Rectangle 5"/>
          <p:cNvSpPr/>
          <p:nvPr/>
        </p:nvSpPr>
        <p:spPr>
          <a:xfrm>
            <a:off x="1981200" y="1981200"/>
            <a:ext cx="7010400" cy="1785104"/>
          </a:xfrm>
          <a:prstGeom prst="rect">
            <a:avLst/>
          </a:prstGeom>
        </p:spPr>
        <p:txBody>
          <a:bodyPr wrap="square">
            <a:spAutoFit/>
          </a:bodyPr>
          <a:lstStyle/>
          <a:p>
            <a:pPr algn="r" rtl="1"/>
            <a:r>
              <a:rPr lang="fa-IR" sz="2200" dirty="0" smtClean="0">
                <a:cs typeface="B Nazanin" pitchFamily="2" charset="-78"/>
              </a:rPr>
              <a:t>در خانواده‌ای کاتولیک و سنتی در جنوب غربی آلمان و در دل کوهستان آلپ به دنیا آمد. پدر او خادم کلیسا بود. او در محیطی کاتولیک بزرگ شد.</a:t>
            </a:r>
          </a:p>
          <a:p>
            <a:pPr algn="r" rtl="1"/>
            <a:r>
              <a:rPr lang="fa-IR" sz="2200" dirty="0" smtClean="0">
                <a:cs typeface="B Nazanin" pitchFamily="2" charset="-78"/>
              </a:rPr>
              <a:t>وی از اعضای حزب نازی و نماینده این حزب در دانشگاه فرایبورگ بود.</a:t>
            </a:r>
          </a:p>
          <a:p>
            <a:pPr algn="r" rtl="1"/>
            <a:r>
              <a:rPr lang="fa-IR" sz="2200" dirty="0" smtClean="0">
                <a:cs typeface="B Nazanin" pitchFamily="2" charset="-78"/>
              </a:rPr>
              <a:t>اندیشه‌های هایدگر، رقم‌زننده مایه‌های فکری بسیاری از متفکران مابعد تجدد از جمله میشل فوکو، ژاک دریدا و گادامر بوده‌است.</a:t>
            </a:r>
            <a:endParaRPr lang="en-US" sz="2200" dirty="0">
              <a:cs typeface="B Nazanin" pitchFamily="2" charset="-78"/>
            </a:endParaRPr>
          </a:p>
        </p:txBody>
      </p:sp>
      <p:sp>
        <p:nvSpPr>
          <p:cNvPr id="7" name="Rectangle 6"/>
          <p:cNvSpPr/>
          <p:nvPr/>
        </p:nvSpPr>
        <p:spPr>
          <a:xfrm>
            <a:off x="76200" y="3688789"/>
            <a:ext cx="8915400" cy="2462213"/>
          </a:xfrm>
          <a:prstGeom prst="rect">
            <a:avLst/>
          </a:prstGeom>
        </p:spPr>
        <p:txBody>
          <a:bodyPr wrap="square">
            <a:spAutoFit/>
          </a:bodyPr>
          <a:lstStyle/>
          <a:p>
            <a:pPr algn="r" rtl="1"/>
            <a:r>
              <a:rPr lang="fa-IR" sz="2200" dirty="0" smtClean="0">
                <a:cs typeface="B Nazanin" pitchFamily="2" charset="-78"/>
              </a:rPr>
              <a:t>فعالیتش همواره تحت تأثیر استادش ادموند هوسرل بود. </a:t>
            </a:r>
          </a:p>
          <a:p>
            <a:pPr algn="r" rtl="1"/>
            <a:r>
              <a:rPr lang="fa-IR" sz="2200" dirty="0" smtClean="0">
                <a:cs typeface="B Nazanin" pitchFamily="2" charset="-78"/>
              </a:rPr>
              <a:t>از مهم‌ترین کتاب‌های او در فلسفه اثر </a:t>
            </a:r>
            <a:r>
              <a:rPr lang="fa-IR" sz="2200" b="1" u="sng" dirty="0" smtClean="0">
                <a:solidFill>
                  <a:srgbClr val="FF0000"/>
                </a:solidFill>
                <a:cs typeface="B Nazanin" pitchFamily="2" charset="-78"/>
              </a:rPr>
              <a:t>هستی و زمان </a:t>
            </a:r>
            <a:r>
              <a:rPr lang="fa-IR" sz="2200" dirty="0" smtClean="0">
                <a:cs typeface="B Nazanin" pitchFamily="2" charset="-78"/>
              </a:rPr>
              <a:t>است. او در این کتاب به نقد تاریخ فلسفه غرب که به تعبیر هایدگر همان تاریخ متافیزیک است، پرداخته‌است و در پی طرح افکندن هستی‌شناسی تازه‌ای است که آن را </a:t>
            </a:r>
            <a:r>
              <a:rPr lang="fa-IR" sz="2200" dirty="0" smtClean="0">
                <a:solidFill>
                  <a:srgbClr val="FF0000"/>
                </a:solidFill>
                <a:cs typeface="B Nazanin" pitchFamily="2" charset="-78"/>
              </a:rPr>
              <a:t>هستی‌شناسی بنیادین </a:t>
            </a:r>
            <a:r>
              <a:rPr lang="fa-IR" sz="2200" dirty="0" smtClean="0">
                <a:cs typeface="B Nazanin" pitchFamily="2" charset="-78"/>
              </a:rPr>
              <a:t>می‌خواند؛ چرا که نزد او تاریخ متافیزیک، تاریخ </a:t>
            </a:r>
            <a:r>
              <a:rPr lang="fa-IR" sz="2200" dirty="0" smtClean="0">
                <a:solidFill>
                  <a:srgbClr val="FF0000"/>
                </a:solidFill>
                <a:cs typeface="B Nazanin" pitchFamily="2" charset="-78"/>
              </a:rPr>
              <a:t>غفلت از وجود </a:t>
            </a:r>
            <a:r>
              <a:rPr lang="fa-IR" sz="2200" dirty="0" smtClean="0">
                <a:cs typeface="B Nazanin" pitchFamily="2" charset="-78"/>
              </a:rPr>
              <a:t>و افتادن در ورطه</a:t>
            </a:r>
            <a:r>
              <a:rPr lang="fa-IR" sz="2200" dirty="0" smtClean="0">
                <a:solidFill>
                  <a:srgbClr val="FF0000"/>
                </a:solidFill>
                <a:cs typeface="B Nazanin" pitchFamily="2" charset="-78"/>
              </a:rPr>
              <a:t> موجودانگاری </a:t>
            </a:r>
            <a:r>
              <a:rPr lang="fa-IR" sz="2200" dirty="0" smtClean="0">
                <a:cs typeface="B Nazanin" pitchFamily="2" charset="-78"/>
              </a:rPr>
              <a:t>است. </a:t>
            </a:r>
          </a:p>
          <a:p>
            <a:pPr algn="r" rtl="1"/>
            <a:r>
              <a:rPr lang="fa-IR" sz="2200" dirty="0" smtClean="0">
                <a:cs typeface="B Nazanin" pitchFamily="2" charset="-78"/>
              </a:rPr>
              <a:t>مقصود هایدگر از این تعبیر آن است که تاریخ کنونی فلسفه، با خلط موجودشناسی و وجودشناسی، از شناخت وجود به معنای اصیل آن بازمانده‌است.</a:t>
            </a:r>
            <a:endParaRPr lang="en-US" sz="2200" dirty="0" smtClean="0">
              <a:cs typeface="B Nazanin" pitchFamily="2" charset="-78"/>
            </a:endParaRPr>
          </a:p>
        </p:txBody>
      </p:sp>
      <p:pic>
        <p:nvPicPr>
          <p:cNvPr id="8" name="Picture 7"/>
          <p:cNvPicPr/>
          <p:nvPr/>
        </p:nvPicPr>
        <p:blipFill>
          <a:blip r:embed="rId3"/>
          <a:stretch>
            <a:fillRect/>
          </a:stretch>
        </p:blipFill>
        <p:spPr>
          <a:xfrm>
            <a:off x="7924800" y="6019800"/>
            <a:ext cx="1219200" cy="838200"/>
          </a:xfrm>
          <a:prstGeom prst="rect">
            <a:avLst/>
          </a:prstGeom>
        </p:spPr>
      </p:pic>
      <p:sp>
        <p:nvSpPr>
          <p:cNvPr id="9" name="Rectangle 8"/>
          <p:cNvSpPr/>
          <p:nvPr/>
        </p:nvSpPr>
        <p:spPr>
          <a:xfrm>
            <a:off x="1125682" y="6381750"/>
            <a:ext cx="6400800" cy="535531"/>
          </a:xfrm>
          <a:prstGeom prst="rect">
            <a:avLst/>
          </a:prstGeom>
        </p:spPr>
        <p:txBody>
          <a:bodyPr wrap="square">
            <a:spAutoFit/>
          </a:bodyPr>
          <a:lstStyle/>
          <a:p>
            <a:pPr marR="225425" indent="36000" algn="ctr" rtl="1">
              <a:lnSpc>
                <a:spcPct val="80000"/>
              </a:lnSpc>
            </a:pPr>
            <a:r>
              <a:rPr lang="fa-IR" dirty="0">
                <a:solidFill>
                  <a:srgbClr val="000000"/>
                </a:solidFill>
                <a:latin typeface="B Mitra" panose="00000400000000000000" pitchFamily="2" charset="-78"/>
                <a:ea typeface="B Mitra" panose="00000400000000000000" pitchFamily="2" charset="-78"/>
                <a:cs typeface="B Mitra" panose="00000400000000000000" pitchFamily="2" charset="-78"/>
              </a:rPr>
              <a:t>کلیه حقوق این مطلب متعلق به بنیاد توسعه فردا بوده و استفاده از مطالب آن با ذکر منبع آزاد  میباشد. فایل الکترونیکی آن از سایت بنیاد به نشانی : </a:t>
            </a:r>
            <a:r>
              <a:rPr lang="en-US" dirty="0">
                <a:solidFill>
                  <a:srgbClr val="000000"/>
                </a:solidFill>
                <a:latin typeface="Sitka Subheading" panose="02000505000000020004" pitchFamily="2" charset="0"/>
                <a:ea typeface="Tahoma" panose="020B0604030504040204" pitchFamily="34" charset="0"/>
                <a:cs typeface="B Mitra" panose="00000400000000000000" pitchFamily="2" charset="-78"/>
                <a:hlinkClick r:id="rId4"/>
              </a:rPr>
              <a:t>www.farda.ir</a:t>
            </a:r>
            <a:r>
              <a:rPr lang="fa-IR" dirty="0">
                <a:solidFill>
                  <a:srgbClr val="000000"/>
                </a:solidFill>
                <a:latin typeface="B Mitra" panose="00000400000000000000" pitchFamily="2" charset="-78"/>
                <a:ea typeface="B Mitra" panose="00000400000000000000" pitchFamily="2" charset="-78"/>
                <a:cs typeface="B Mitra" panose="00000400000000000000" pitchFamily="2" charset="-78"/>
              </a:rPr>
              <a:t>  قابل دریافت است.</a:t>
            </a:r>
            <a:r>
              <a:rPr lang="fa-IR" dirty="0">
                <a:solidFill>
                  <a:srgbClr val="000000"/>
                </a:solidFill>
                <a:latin typeface="B Mitra" panose="00000400000000000000" pitchFamily="2" charset="-78"/>
                <a:ea typeface="Times New Roman" panose="02020603050405020304" pitchFamily="18" charset="0"/>
                <a:cs typeface="Times New Roman" panose="02020603050405020304" pitchFamily="18" charset="0"/>
              </a:rPr>
              <a:t> </a:t>
            </a:r>
            <a:endParaRPr lang="en-US" dirty="0">
              <a:solidFill>
                <a:srgbClr val="000000"/>
              </a:solidFill>
              <a:effectLst/>
              <a:latin typeface="B Mitra" panose="00000400000000000000" pitchFamily="2" charset="-78"/>
              <a:ea typeface="B Mitra" panose="00000400000000000000" pitchFamily="2" charset="-78"/>
              <a:cs typeface="B Mitra" panose="00000400000000000000" pitchFamily="2" charset="-7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43200" y="152400"/>
            <a:ext cx="6705600" cy="6705600"/>
          </a:xfrm>
        </p:spPr>
        <p:txBody>
          <a:bodyPr>
            <a:normAutofit lnSpcReduction="10000"/>
          </a:bodyPr>
          <a:lstStyle/>
          <a:p>
            <a:r>
              <a:rPr lang="fa-IR" sz="2200" dirty="0" smtClean="0">
                <a:solidFill>
                  <a:schemeClr val="tx1"/>
                </a:solidFill>
                <a:cs typeface="B Titr" pitchFamily="2" charset="-78"/>
              </a:rPr>
              <a:t>پرسش از تکنولوژی (مارتین هایدگر)</a:t>
            </a:r>
          </a:p>
          <a:p>
            <a:pPr lvl="1" algn="r" rtl="1"/>
            <a:r>
              <a:rPr lang="fa-IR" sz="2200" dirty="0" smtClean="0">
                <a:solidFill>
                  <a:schemeClr val="tx1"/>
                </a:solidFill>
                <a:cs typeface="B Nazanin" pitchFamily="2" charset="-78"/>
              </a:rPr>
              <a:t>در حقیقت امروز بشر دیگر هیچ کجا خود را (ماهیت خود را ) نمی بیند </a:t>
            </a:r>
          </a:p>
          <a:p>
            <a:pPr lvl="1" algn="r" rtl="1"/>
            <a:r>
              <a:rPr lang="fa-IR" sz="2200" dirty="0" smtClean="0">
                <a:solidFill>
                  <a:schemeClr val="tx1"/>
                </a:solidFill>
                <a:cs typeface="B Nazanin" pitchFamily="2" charset="-78"/>
              </a:rPr>
              <a:t>بشر فقط در خدمت معارضه طلبی گشتل است و دیگر گشتل را به عنوان خطاب درک نمی کند و نمی تواند بشنود </a:t>
            </a:r>
          </a:p>
          <a:p>
            <a:pPr lvl="1" algn="r" rtl="1"/>
            <a:r>
              <a:rPr lang="fa-IR" sz="2200" dirty="0" smtClean="0">
                <a:solidFill>
                  <a:schemeClr val="tx1"/>
                </a:solidFill>
                <a:cs typeface="B Nazanin" pitchFamily="2" charset="-78"/>
              </a:rPr>
              <a:t>بشر خود را نمی بیند و فقط برای انکشاف حرکت می کند – چشم بسته </a:t>
            </a:r>
          </a:p>
          <a:p>
            <a:pPr lvl="1" algn="r" rtl="1"/>
            <a:r>
              <a:rPr lang="fa-IR" sz="2200" dirty="0" smtClean="0">
                <a:solidFill>
                  <a:schemeClr val="tx1"/>
                </a:solidFill>
                <a:cs typeface="B Nazanin" pitchFamily="2" charset="-78"/>
              </a:rPr>
              <a:t>استیلای انضباط ، امکان هر انکشاف دیگری را از بشر می ستاند</a:t>
            </a:r>
          </a:p>
          <a:p>
            <a:pPr lvl="1" algn="r" rtl="1"/>
            <a:r>
              <a:rPr lang="fa-IR" sz="2200" dirty="0" smtClean="0">
                <a:solidFill>
                  <a:schemeClr val="tx1"/>
                </a:solidFill>
                <a:cs typeface="B Nazanin" pitchFamily="2" charset="-78"/>
              </a:rPr>
              <a:t>گشتل آدمی را به انکشاف می راند. ولی هنگامی که به عنوان تقدیر (راه برنده) عمل می کند انسان را فقط به سمت انکشاف انضباطی حرکت  می دهد و در نتیجه انواع دیگر انکشاف ها را (خصوصا انکشافی که به معنای پوئیسیس – ظهور امر حضور یابنده - است را ) پنهان می کند</a:t>
            </a:r>
          </a:p>
          <a:p>
            <a:pPr lvl="1" algn="r" rtl="1"/>
            <a:r>
              <a:rPr lang="fa-IR" sz="2200" dirty="0" smtClean="0">
                <a:solidFill>
                  <a:srgbClr val="FF0000"/>
                </a:solidFill>
                <a:cs typeface="B Nazanin" pitchFamily="2" charset="-78"/>
              </a:rPr>
              <a:t>بزرگترین خطر </a:t>
            </a:r>
            <a:r>
              <a:rPr lang="fa-IR" sz="2200" dirty="0" smtClean="0">
                <a:solidFill>
                  <a:schemeClr val="tx1"/>
                </a:solidFill>
                <a:cs typeface="B Nazanin" pitchFamily="2" charset="-78"/>
              </a:rPr>
              <a:t>وقتی روی می دهد که </a:t>
            </a:r>
            <a:r>
              <a:rPr lang="fa-IR" sz="2200" dirty="0" smtClean="0">
                <a:solidFill>
                  <a:srgbClr val="FF0000"/>
                </a:solidFill>
                <a:cs typeface="B Nazanin" pitchFamily="2" charset="-78"/>
              </a:rPr>
              <a:t>تقدیر در قالب گشتل حاکم شود</a:t>
            </a:r>
          </a:p>
          <a:p>
            <a:pPr lvl="1" algn="r" rtl="1"/>
            <a:r>
              <a:rPr lang="fa-IR" sz="2200" dirty="0" smtClean="0">
                <a:solidFill>
                  <a:schemeClr val="tx1"/>
                </a:solidFill>
                <a:cs typeface="B Nazanin" pitchFamily="2" charset="-78"/>
              </a:rPr>
              <a:t>گشتل تعرض آمیز : فرا آوردن و خود انکشاف را استتار می کند و مانع تجلی حقیقت می شود</a:t>
            </a:r>
          </a:p>
          <a:p>
            <a:pPr lvl="1" algn="r" rtl="1"/>
            <a:r>
              <a:rPr lang="fa-IR" sz="2200" dirty="0" smtClean="0">
                <a:solidFill>
                  <a:schemeClr val="tx1"/>
                </a:solidFill>
                <a:cs typeface="B Nazanin" pitchFamily="2" charset="-78"/>
              </a:rPr>
              <a:t>پس تقدیری که به انضباط می آورد ، بزرگترین خطر است </a:t>
            </a:r>
          </a:p>
          <a:p>
            <a:pPr lvl="1" algn="r" rtl="1"/>
            <a:r>
              <a:rPr lang="fa-IR" sz="2200" dirty="0" smtClean="0">
                <a:solidFill>
                  <a:srgbClr val="FF0000"/>
                </a:solidFill>
                <a:cs typeface="B Nazanin" pitchFamily="2" charset="-78"/>
              </a:rPr>
              <a:t>پس: ماهیت تکنولوژی به عنوان تقدیر انکشاف ، خطر است</a:t>
            </a:r>
          </a:p>
          <a:p>
            <a:pPr lvl="1" algn="r" rtl="1"/>
            <a:r>
              <a:rPr lang="fa-IR" sz="2200" dirty="0" smtClean="0">
                <a:solidFill>
                  <a:schemeClr val="tx1"/>
                </a:solidFill>
                <a:cs typeface="B Nazanin" pitchFamily="2" charset="-78"/>
              </a:rPr>
              <a:t>تهدید واقعی بر بشر اثر گذاشته است. اکنون گشتل فرمانروایی می کند و راه انکشاف اصیل تر را بسته و اماکن تجربه فراخوان حقیقت آغازین را گرفته است</a:t>
            </a:r>
          </a:p>
          <a:p>
            <a:pPr lvl="1" algn="r" rtl="1"/>
            <a:r>
              <a:rPr lang="fa-IR" sz="2200" dirty="0" smtClean="0">
                <a:solidFill>
                  <a:schemeClr val="tx1"/>
                </a:solidFill>
                <a:cs typeface="B Nazanin" pitchFamily="2" charset="-78"/>
              </a:rPr>
              <a:t>اما، هر جا خطر هست ، نیروی منجی نیز می بالد (هولدرین)</a:t>
            </a:r>
          </a:p>
        </p:txBody>
      </p:sp>
      <p:pic>
        <p:nvPicPr>
          <p:cNvPr id="16386" name="Picture 2" descr="https://encrypted-tbn0.gstatic.com/images?q=tbn:ANd9GcT75cbGlarkPSxgUK73EsIhU6dBYpzUOE6dSc1ENfkv5T_DcQd6"/>
          <p:cNvPicPr>
            <a:picLocks noChangeAspect="1" noChangeArrowheads="1"/>
          </p:cNvPicPr>
          <p:nvPr/>
        </p:nvPicPr>
        <p:blipFill>
          <a:blip r:embed="rId2" cstate="print"/>
          <a:srcRect/>
          <a:stretch>
            <a:fillRect/>
          </a:stretch>
        </p:blipFill>
        <p:spPr bwMode="auto">
          <a:xfrm>
            <a:off x="0" y="838200"/>
            <a:ext cx="2809875" cy="3743325"/>
          </a:xfrm>
          <a:prstGeom prst="rect">
            <a:avLst/>
          </a:prstGeom>
          <a:noFill/>
        </p:spPr>
      </p:pic>
      <p:pic>
        <p:nvPicPr>
          <p:cNvPr id="4" name="Picture 3"/>
          <p:cNvPicPr/>
          <p:nvPr/>
        </p:nvPicPr>
        <p:blipFill>
          <a:blip r:embed="rId3"/>
          <a:stretch>
            <a:fillRect/>
          </a:stretch>
        </p:blipFill>
        <p:spPr>
          <a:xfrm>
            <a:off x="86388" y="5905500"/>
            <a:ext cx="1353185" cy="95250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76200"/>
            <a:ext cx="8763000" cy="6705600"/>
          </a:xfrm>
        </p:spPr>
        <p:txBody>
          <a:bodyPr>
            <a:normAutofit lnSpcReduction="10000"/>
          </a:bodyPr>
          <a:lstStyle/>
          <a:p>
            <a:r>
              <a:rPr lang="fa-IR" sz="2200" dirty="0" smtClean="0">
                <a:solidFill>
                  <a:schemeClr val="tx1"/>
                </a:solidFill>
                <a:cs typeface="B Titr" pitchFamily="2" charset="-78"/>
              </a:rPr>
              <a:t>پرسش از تکنولوژی (مارتین هایدگر)</a:t>
            </a:r>
          </a:p>
          <a:p>
            <a:pPr lvl="1" algn="r" rtl="1"/>
            <a:r>
              <a:rPr lang="fa-IR" sz="2200" dirty="0" smtClean="0">
                <a:solidFill>
                  <a:srgbClr val="FF0000"/>
                </a:solidFill>
                <a:cs typeface="B Nazanin" pitchFamily="2" charset="-78"/>
              </a:rPr>
              <a:t>اما، هر جا خطر هست ، نیروی منجی نیز می بالد (هولدرین)</a:t>
            </a:r>
          </a:p>
          <a:p>
            <a:pPr lvl="1" algn="r" rtl="1"/>
            <a:r>
              <a:rPr lang="fa-IR" sz="2200" dirty="0" smtClean="0">
                <a:solidFill>
                  <a:schemeClr val="tx1"/>
                </a:solidFill>
                <a:cs typeface="B Nazanin" pitchFamily="2" charset="-78"/>
              </a:rPr>
              <a:t>نجات ، باز فرستادن به اصل و ماهیت خود</a:t>
            </a:r>
          </a:p>
          <a:p>
            <a:pPr lvl="1" algn="r" rtl="1"/>
            <a:r>
              <a:rPr lang="fa-IR" sz="2200" dirty="0" smtClean="0">
                <a:solidFill>
                  <a:schemeClr val="tx1"/>
                </a:solidFill>
                <a:cs typeface="B Nazanin" pitchFamily="2" charset="-78"/>
              </a:rPr>
              <a:t>ماهیت تکنولوژی ← گشتل ← نهایت خطر ← رویش نیروی منجی</a:t>
            </a:r>
          </a:p>
          <a:p>
            <a:pPr lvl="1" algn="r" rtl="1"/>
            <a:r>
              <a:rPr lang="fa-IR" sz="2200" dirty="0" smtClean="0">
                <a:solidFill>
                  <a:schemeClr val="tx1"/>
                </a:solidFill>
                <a:cs typeface="B Nazanin" pitchFamily="2" charset="-78"/>
              </a:rPr>
              <a:t>پس نیروی منجی باید ریشه در گشتل (نهایت خطر) داشته باشد</a:t>
            </a:r>
          </a:p>
          <a:p>
            <a:pPr lvl="1" algn="r" rtl="1"/>
            <a:r>
              <a:rPr lang="fa-IR" sz="2200" dirty="0" smtClean="0">
                <a:solidFill>
                  <a:schemeClr val="tx1"/>
                </a:solidFill>
                <a:cs typeface="B Nazanin" pitchFamily="2" charset="-78"/>
              </a:rPr>
              <a:t>پرسش از چیستی ؟ پاسخ ماهیت (آنچه یک چیز هست)</a:t>
            </a:r>
          </a:p>
          <a:p>
            <a:pPr lvl="1" algn="r" rtl="1"/>
            <a:r>
              <a:rPr lang="fa-IR" sz="2200" dirty="0" smtClean="0">
                <a:solidFill>
                  <a:schemeClr val="tx1"/>
                </a:solidFill>
                <a:cs typeface="B Nazanin" pitchFamily="2" charset="-78"/>
              </a:rPr>
              <a:t>به کدام مفهوم از ماهیت ، گشتل ماهیت تکنولوژی است؟</a:t>
            </a:r>
          </a:p>
          <a:p>
            <a:pPr lvl="1" algn="r" rtl="1"/>
            <a:r>
              <a:rPr lang="fa-IR" sz="2200" dirty="0" smtClean="0">
                <a:solidFill>
                  <a:schemeClr val="tx1"/>
                </a:solidFill>
                <a:cs typeface="B Nazanin" pitchFamily="2" charset="-78"/>
              </a:rPr>
              <a:t>ماهیت درخت ، درخت بودن (مفهوم کلی برای انواع درخت) </a:t>
            </a:r>
          </a:p>
          <a:p>
            <a:pPr lvl="1" algn="r" rtl="1"/>
            <a:r>
              <a:rPr lang="fa-IR" sz="2200" dirty="0" smtClean="0">
                <a:solidFill>
                  <a:schemeClr val="tx1"/>
                </a:solidFill>
                <a:cs typeface="B Nazanin" pitchFamily="2" charset="-78"/>
              </a:rPr>
              <a:t>آیا گشتل نیز یک مفهوم کلی برای تکنولوژی ست ؟ خیر</a:t>
            </a:r>
          </a:p>
          <a:p>
            <a:pPr lvl="1" algn="r" rtl="1"/>
            <a:r>
              <a:rPr lang="fa-IR" sz="2200" dirty="0" smtClean="0">
                <a:solidFill>
                  <a:schemeClr val="tx1"/>
                </a:solidFill>
                <a:cs typeface="B Nazanin" pitchFamily="2" charset="-78"/>
              </a:rPr>
              <a:t>اگر بود ، هواپیما و ماشین و .. هر کدام یک گشتل می شد</a:t>
            </a:r>
          </a:p>
          <a:p>
            <a:pPr lvl="1" algn="r" rtl="1"/>
            <a:r>
              <a:rPr lang="fa-IR" sz="2200" dirty="0" smtClean="0">
                <a:solidFill>
                  <a:schemeClr val="tx1"/>
                </a:solidFill>
                <a:cs typeface="B Nazanin" pitchFamily="2" charset="-78"/>
              </a:rPr>
              <a:t>ولی گشتل نحوی انکشاف است که خصلت تقدیر دارد و به معارضه می خواند (پیش می برد برای معارضه برای انکشاف) </a:t>
            </a:r>
          </a:p>
          <a:p>
            <a:pPr lvl="1" algn="r" rtl="1"/>
            <a:r>
              <a:rPr lang="fa-IR" sz="2200" dirty="0" smtClean="0">
                <a:solidFill>
                  <a:schemeClr val="tx1"/>
                </a:solidFill>
                <a:cs typeface="B Nazanin" pitchFamily="2" charset="-78"/>
              </a:rPr>
              <a:t>انکشاف تقدیر برای تفکر : انکشافی که فرا می آورد – انکشافی که به معارضه می خواند – </a:t>
            </a:r>
          </a:p>
          <a:p>
            <a:pPr lvl="1" algn="r" rtl="1"/>
            <a:r>
              <a:rPr lang="fa-IR" sz="2200" dirty="0" smtClean="0">
                <a:solidFill>
                  <a:schemeClr val="tx1"/>
                </a:solidFill>
                <a:cs typeface="B Nazanin" pitchFamily="2" charset="-78"/>
              </a:rPr>
              <a:t>گشتل به عنوان تقدیر انکشاف، ماهیت تکنولوژی ست نه به مفهوم جنس و ذات</a:t>
            </a:r>
          </a:p>
          <a:p>
            <a:pPr lvl="1" algn="r" rtl="1"/>
            <a:r>
              <a:rPr lang="fa-IR" sz="2200" dirty="0" smtClean="0">
                <a:solidFill>
                  <a:schemeClr val="tx1"/>
                </a:solidFill>
                <a:cs typeface="B Nazanin" pitchFamily="2" charset="-78"/>
              </a:rPr>
              <a:t>یعنی تکنولوژی خودش ما را ملزم می کند تا  در مورد ماهیت به نحوی دیگر بیندیشیم</a:t>
            </a:r>
          </a:p>
          <a:p>
            <a:pPr lvl="1" algn="r" rtl="1"/>
            <a:r>
              <a:rPr lang="fa-IR" sz="2200" dirty="0" smtClean="0">
                <a:solidFill>
                  <a:schemeClr val="tx1"/>
                </a:solidFill>
                <a:cs typeface="B Nazanin" pitchFamily="2" charset="-78"/>
              </a:rPr>
              <a:t>گشتل مانند هویت یا نهاد خانواده یا دولت است که منظور از آنها جنس کلی نیست بلکه نحوی ست که از طریق آن قدرت خود را اعمال می کنند، خود را اداره کرده ، تحول و افول می یابند ، یعنی نحوی که با آن تحول و هستی می یابند</a:t>
            </a:r>
          </a:p>
          <a:p>
            <a:pPr lvl="1" algn="r" rtl="1"/>
            <a:endParaRPr lang="fa-IR" sz="2200" dirty="0" smtClean="0">
              <a:solidFill>
                <a:schemeClr val="tx1"/>
              </a:solidFill>
              <a:cs typeface="B Nazanin" pitchFamily="2" charset="-78"/>
            </a:endParaRPr>
          </a:p>
        </p:txBody>
      </p:sp>
      <p:pic>
        <p:nvPicPr>
          <p:cNvPr id="4" name="Picture 3"/>
          <p:cNvPicPr/>
          <p:nvPr/>
        </p:nvPicPr>
        <p:blipFill>
          <a:blip r:embed="rId2"/>
          <a:stretch>
            <a:fillRect/>
          </a:stretch>
        </p:blipFill>
        <p:spPr>
          <a:xfrm>
            <a:off x="159327" y="6229350"/>
            <a:ext cx="969818" cy="621723"/>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76200"/>
            <a:ext cx="8763000" cy="6705600"/>
          </a:xfrm>
        </p:spPr>
        <p:txBody>
          <a:bodyPr>
            <a:normAutofit/>
          </a:bodyPr>
          <a:lstStyle/>
          <a:p>
            <a:r>
              <a:rPr lang="fa-IR" sz="2200" dirty="0" smtClean="0">
                <a:solidFill>
                  <a:schemeClr val="tx1"/>
                </a:solidFill>
                <a:cs typeface="B Titr" pitchFamily="2" charset="-78"/>
              </a:rPr>
              <a:t>پرسش از تکنولوژی (مارتین هایدگر)</a:t>
            </a:r>
          </a:p>
          <a:p>
            <a:pPr lvl="1" algn="r" rtl="1"/>
            <a:r>
              <a:rPr lang="fa-IR" sz="2200" dirty="0" smtClean="0">
                <a:solidFill>
                  <a:schemeClr val="tx1"/>
                </a:solidFill>
                <a:cs typeface="B Nazanin" pitchFamily="2" charset="-78"/>
              </a:rPr>
              <a:t>پس گشتل ، ماهیت هستی تکنولوژی ست </a:t>
            </a:r>
          </a:p>
          <a:p>
            <a:pPr lvl="1" algn="r" rtl="1"/>
            <a:r>
              <a:rPr lang="fa-IR" sz="2200" dirty="0" smtClean="0">
                <a:solidFill>
                  <a:srgbClr val="FF0000"/>
                </a:solidFill>
                <a:cs typeface="B Nazanin" pitchFamily="2" charset="-78"/>
              </a:rPr>
              <a:t>سقراط و افلاطون، ماهیت شیء امری ست که هست و ظهور می یابد </a:t>
            </a:r>
            <a:r>
              <a:rPr lang="fa-IR" sz="2200" dirty="0" smtClean="0">
                <a:solidFill>
                  <a:schemeClr val="tx1"/>
                </a:solidFill>
                <a:cs typeface="B Nazanin" pitchFamily="2" charset="-78"/>
              </a:rPr>
              <a:t>، امری که استمرار می یابد و دوام دارد. یعنی در برابر رخدادها خود را ثابت و پایدار حفظ می کند. </a:t>
            </a:r>
          </a:p>
          <a:p>
            <a:pPr lvl="1" algn="r" rtl="1"/>
            <a:r>
              <a:rPr lang="fa-IR" sz="2200" dirty="0" smtClean="0">
                <a:solidFill>
                  <a:schemeClr val="tx1"/>
                </a:solidFill>
                <a:cs typeface="B Nazanin" pitchFamily="2" charset="-78"/>
              </a:rPr>
              <a:t>آنچه خود را ثابت و پایدار حفظ می کند ، دوام و استمرار دارد و در صورت مثالی کشف می شود و امری ست که هست و ظهور می یابد و ماهیت شیء است </a:t>
            </a:r>
          </a:p>
          <a:p>
            <a:pPr lvl="1" algn="r" rtl="1"/>
            <a:r>
              <a:rPr lang="fa-IR" sz="2200" dirty="0" smtClean="0">
                <a:solidFill>
                  <a:schemeClr val="tx1"/>
                </a:solidFill>
                <a:cs typeface="B Nazanin" pitchFamily="2" charset="-78"/>
              </a:rPr>
              <a:t>هایدگر: به هیچ وجه نمی توان ثابت کرد که امر استمرار یابنده فقط و فقط بر مثل افلاطونی یا امر معین ارسطو </a:t>
            </a:r>
            <a:r>
              <a:rPr lang="fa-IR" sz="2200" dirty="0">
                <a:solidFill>
                  <a:schemeClr val="tx1"/>
                </a:solidFill>
                <a:cs typeface="B Nazanin" pitchFamily="2" charset="-78"/>
              </a:rPr>
              <a:t>یا ذات در تفاسیر مابعد الطبیعه ، استوار باشد </a:t>
            </a:r>
            <a:endParaRPr lang="fa-IR" sz="2200" dirty="0" smtClean="0">
              <a:solidFill>
                <a:schemeClr val="tx1"/>
              </a:solidFill>
              <a:cs typeface="B Nazanin" pitchFamily="2" charset="-78"/>
            </a:endParaRPr>
          </a:p>
          <a:p>
            <a:pPr lvl="1" rtl="1"/>
            <a:r>
              <a:rPr lang="fa-IR" sz="2200" dirty="0" smtClean="0">
                <a:solidFill>
                  <a:schemeClr val="tx1"/>
                </a:solidFill>
                <a:cs typeface="B Nazanin" pitchFamily="2" charset="-78"/>
                <a:hlinkClick r:id="rId2"/>
              </a:rPr>
              <a:t>فَأَمَّا الزَّبَدُ فَيَذْهَبُ جُفَاءً وَأَمَّا مَا يَنْفَعُ النَّاسَ فَيَمْكُثُ </a:t>
            </a:r>
            <a:r>
              <a:rPr lang="fa-IR" sz="2200" u="sng" dirty="0" smtClean="0">
                <a:solidFill>
                  <a:schemeClr val="tx1"/>
                </a:solidFill>
                <a:cs typeface="B Nazanin" pitchFamily="2" charset="-78"/>
                <a:hlinkClick r:id="rId2"/>
              </a:rPr>
              <a:t>فِي</a:t>
            </a:r>
            <a:r>
              <a:rPr lang="fa-IR" sz="2200" dirty="0" smtClean="0">
                <a:solidFill>
                  <a:schemeClr val="tx1"/>
                </a:solidFill>
                <a:cs typeface="B Nazanin" pitchFamily="2" charset="-78"/>
                <a:hlinkClick r:id="rId2"/>
              </a:rPr>
              <a:t> الْأَرْضِ</a:t>
            </a:r>
            <a:endParaRPr lang="fa-IR" sz="2200" dirty="0" smtClean="0">
              <a:solidFill>
                <a:schemeClr val="tx1"/>
              </a:solidFill>
              <a:cs typeface="B Nazanin" pitchFamily="2" charset="-78"/>
            </a:endParaRPr>
          </a:p>
          <a:p>
            <a:pPr lvl="1" algn="r" rtl="1"/>
            <a:r>
              <a:rPr lang="fa-IR" sz="2200" dirty="0" smtClean="0">
                <a:solidFill>
                  <a:srgbClr val="FF0000"/>
                </a:solidFill>
                <a:cs typeface="B Nazanin" pitchFamily="2" charset="-78"/>
              </a:rPr>
              <a:t>هایدگر: هر آنچه هست ، استمرار می یابد </a:t>
            </a:r>
          </a:p>
          <a:p>
            <a:pPr lvl="1" algn="r" rtl="1"/>
            <a:r>
              <a:rPr lang="fa-IR" sz="2200" dirty="0" smtClean="0">
                <a:solidFill>
                  <a:schemeClr val="tx1"/>
                </a:solidFill>
                <a:cs typeface="B Nazanin" pitchFamily="2" charset="-78"/>
              </a:rPr>
              <a:t>هستی تکنولوژی ، از طریق دوام گشتل به عنوان تقدیر انکشاف است</a:t>
            </a:r>
          </a:p>
          <a:p>
            <a:pPr lvl="1" algn="r" rtl="1"/>
            <a:r>
              <a:rPr lang="fa-IR" sz="2200" dirty="0" smtClean="0">
                <a:solidFill>
                  <a:srgbClr val="FF0000"/>
                </a:solidFill>
                <a:cs typeface="B Nazanin" pitchFamily="2" charset="-78"/>
              </a:rPr>
              <a:t>گوته : به جای دوام آوردن از عطا کردن دائمی </a:t>
            </a:r>
            <a:r>
              <a:rPr lang="fa-IR" sz="2200" dirty="0" smtClean="0">
                <a:solidFill>
                  <a:schemeClr val="tx1"/>
                </a:solidFill>
                <a:cs typeface="B Nazanin" pitchFamily="2" charset="-78"/>
              </a:rPr>
              <a:t>استفاده کرد </a:t>
            </a:r>
          </a:p>
          <a:p>
            <a:pPr lvl="1" algn="r" rtl="1"/>
            <a:r>
              <a:rPr lang="fa-IR" sz="2200" dirty="0" smtClean="0">
                <a:solidFill>
                  <a:schemeClr val="tx1"/>
                </a:solidFill>
                <a:cs typeface="B Nazanin" pitchFamily="2" charset="-78"/>
              </a:rPr>
              <a:t>هایدگر : فقط آنچه عطا شده است ، استمرار می یابد </a:t>
            </a:r>
          </a:p>
          <a:p>
            <a:pPr lvl="1" algn="r" rtl="1"/>
            <a:r>
              <a:rPr lang="fa-IR" sz="2200" dirty="0" smtClean="0">
                <a:solidFill>
                  <a:schemeClr val="tx1"/>
                </a:solidFill>
                <a:cs typeface="B Nazanin" pitchFamily="2" charset="-78"/>
              </a:rPr>
              <a:t>آنچه به طور ازلی و از مبداء نخستین استمرار می یابد ، همان چیزی ست که عطا می کند</a:t>
            </a:r>
          </a:p>
          <a:p>
            <a:pPr lvl="1" algn="r" rtl="1"/>
            <a:r>
              <a:rPr lang="fa-IR" sz="2200" dirty="0" smtClean="0">
                <a:solidFill>
                  <a:schemeClr val="tx1"/>
                </a:solidFill>
                <a:cs typeface="B Nazanin" pitchFamily="2" charset="-78"/>
              </a:rPr>
              <a:t>گشتل به عنوان ماهیت هستی تکنولوژی ، امری ست که استمرار می یابد : و تقدیری ست که همه چیز را در انکشاف تعرض آمیزی گردهم می آورد </a:t>
            </a:r>
          </a:p>
          <a:p>
            <a:pPr lvl="1" algn="r" rtl="1"/>
            <a:r>
              <a:rPr lang="fa-IR" sz="2200" dirty="0" smtClean="0">
                <a:solidFill>
                  <a:schemeClr val="tx1"/>
                </a:solidFill>
                <a:cs typeface="B Nazanin" pitchFamily="2" charset="-78"/>
              </a:rPr>
              <a:t>ولی تعرض عطا کردن نیست ، پس گشتل به مفهوم عطا کردن نیست و این خطایی فاحش است</a:t>
            </a:r>
            <a:endParaRPr lang="fa-IR" sz="2200" dirty="0">
              <a:solidFill>
                <a:schemeClr val="tx1"/>
              </a:solidFill>
              <a:cs typeface="B Nazanin" pitchFamily="2" charset="-78"/>
            </a:endParaRPr>
          </a:p>
          <a:p>
            <a:pPr lvl="1" algn="r" rtl="1"/>
            <a:endParaRPr lang="fa-IR" sz="2200" dirty="0">
              <a:solidFill>
                <a:schemeClr val="tx1"/>
              </a:solidFill>
              <a:cs typeface="B Nazanin" pitchFamily="2" charset="-78"/>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76200"/>
            <a:ext cx="8763000" cy="6705600"/>
          </a:xfrm>
        </p:spPr>
        <p:txBody>
          <a:bodyPr>
            <a:normAutofit/>
          </a:bodyPr>
          <a:lstStyle/>
          <a:p>
            <a:r>
              <a:rPr lang="fa-IR" sz="2200" dirty="0" smtClean="0">
                <a:solidFill>
                  <a:schemeClr val="tx1"/>
                </a:solidFill>
                <a:cs typeface="B Titr" pitchFamily="2" charset="-78"/>
              </a:rPr>
              <a:t>پرسش از تکنولوژی (مارتین هایدگر)</a:t>
            </a:r>
          </a:p>
          <a:p>
            <a:pPr lvl="1" algn="r" rtl="1"/>
            <a:r>
              <a:rPr lang="fa-IR" sz="2200" dirty="0" smtClean="0">
                <a:solidFill>
                  <a:schemeClr val="tx1"/>
                </a:solidFill>
                <a:cs typeface="B Nazanin" pitchFamily="2" charset="-78"/>
              </a:rPr>
              <a:t>باید توجه کنیم، تعرضی که امر واقع (مثل) را به عنوان منبع ثابت انضباط می بخشد ، نوعی تقدیر است که انسان را راهی انکشاف می کند (انکشافی که انسان تنهایی از پس آن بر نمی آید)</a:t>
            </a:r>
          </a:p>
          <a:p>
            <a:pPr lvl="1" algn="r" rtl="1"/>
            <a:r>
              <a:rPr lang="fa-IR" sz="2200" dirty="0" smtClean="0">
                <a:solidFill>
                  <a:schemeClr val="tx1"/>
                </a:solidFill>
                <a:cs typeface="B Nazanin" pitchFamily="2" charset="-78"/>
              </a:rPr>
              <a:t>زیرا چیزی به نام فرد آدمی اصلا وجود ندارد ، که به تنهایی و به اعتبار خود وجود داشته باشد</a:t>
            </a:r>
          </a:p>
          <a:p>
            <a:pPr lvl="1" algn="r" rtl="1"/>
            <a:r>
              <a:rPr lang="fa-IR" sz="2200" dirty="0" smtClean="0">
                <a:solidFill>
                  <a:schemeClr val="tx1"/>
                </a:solidFill>
                <a:cs typeface="B Nazanin" pitchFamily="2" charset="-78"/>
              </a:rPr>
              <a:t>این </a:t>
            </a:r>
            <a:r>
              <a:rPr lang="fa-IR" sz="2200" dirty="0" smtClean="0">
                <a:solidFill>
                  <a:srgbClr val="FF0000"/>
                </a:solidFill>
                <a:cs typeface="B Nazanin" pitchFamily="2" charset="-78"/>
              </a:rPr>
              <a:t>حوالت تقدیر ، عطا کردن است</a:t>
            </a:r>
            <a:r>
              <a:rPr lang="fa-IR" sz="2200" dirty="0">
                <a:solidFill>
                  <a:srgbClr val="FF0000"/>
                </a:solidFill>
                <a:cs typeface="B Nazanin" pitchFamily="2" charset="-78"/>
              </a:rPr>
              <a:t> </a:t>
            </a:r>
            <a:r>
              <a:rPr lang="fa-IR" sz="2200" dirty="0" smtClean="0">
                <a:solidFill>
                  <a:schemeClr val="tx1"/>
                </a:solidFill>
                <a:cs typeface="B Nazanin" pitchFamily="2" charset="-78"/>
              </a:rPr>
              <a:t>که نهایت خطر نیز به شمار می رود و نیروی منجی نیز در این تقدیر رشد می کند</a:t>
            </a:r>
          </a:p>
          <a:p>
            <a:pPr lvl="1" algn="r" rtl="1"/>
            <a:r>
              <a:rPr lang="fa-IR" sz="2200" dirty="0" smtClean="0">
                <a:solidFill>
                  <a:schemeClr val="tx1"/>
                </a:solidFill>
                <a:cs typeface="B Nazanin" pitchFamily="2" charset="-78"/>
              </a:rPr>
              <a:t>تقدیر انکشاف ، همواره از درون عطا کردن محقق می شود </a:t>
            </a:r>
          </a:p>
          <a:p>
            <a:pPr lvl="1" algn="r" rtl="1"/>
            <a:r>
              <a:rPr lang="fa-IR" sz="2200" dirty="0" smtClean="0">
                <a:solidFill>
                  <a:schemeClr val="tx1"/>
                </a:solidFill>
                <a:cs typeface="B Nazanin" pitchFamily="2" charset="-78"/>
              </a:rPr>
              <a:t>با عطا  کردن ، نخست سهمی از انکشاف به بشر محول می شود و بشر در متن رخداد حقیقت قرار می گیرد و عطا کردنی که ، آدمی را به نحوی از انکشاف حوالت می دهد ، همان نیروی منجی ست</a:t>
            </a:r>
          </a:p>
          <a:p>
            <a:pPr lvl="1" algn="r" rtl="1"/>
            <a:r>
              <a:rPr lang="fa-IR" sz="2200" dirty="0" smtClean="0">
                <a:solidFill>
                  <a:srgbClr val="FF0000"/>
                </a:solidFill>
                <a:cs typeface="B Nazanin" pitchFamily="2" charset="-78"/>
              </a:rPr>
              <a:t>عطا کردن ، نیروی منجی ست </a:t>
            </a:r>
            <a:r>
              <a:rPr lang="fa-IR" sz="2200" dirty="0" smtClean="0">
                <a:solidFill>
                  <a:schemeClr val="tx1"/>
                </a:solidFill>
                <a:cs typeface="B Nazanin" pitchFamily="2" charset="-78"/>
              </a:rPr>
              <a:t>(که به انسان امکان دیدن والاترین شان خود را می دهد)</a:t>
            </a:r>
          </a:p>
          <a:p>
            <a:pPr lvl="1" algn="r" rtl="1"/>
            <a:r>
              <a:rPr lang="fa-IR" sz="2200" dirty="0" smtClean="0">
                <a:solidFill>
                  <a:schemeClr val="tx1"/>
                </a:solidFill>
                <a:cs typeface="B Nazanin" pitchFamily="2" charset="-78"/>
              </a:rPr>
              <a:t>این شان همان مراقبت و توجه به عدم استتار همه انحاء حضور یافتن بر زمین است </a:t>
            </a:r>
          </a:p>
          <a:p>
            <a:pPr lvl="1" algn="r" rtl="1"/>
            <a:r>
              <a:rPr lang="fa-IR" sz="2200" dirty="0" smtClean="0">
                <a:solidFill>
                  <a:schemeClr val="tx1"/>
                </a:solidFill>
                <a:cs typeface="B Nazanin" pitchFamily="2" charset="-78"/>
              </a:rPr>
              <a:t>شان کشف کنندگی (کشف حجاب) و استتار آنها ، این والاترین شان ماهیت انسان است </a:t>
            </a:r>
          </a:p>
          <a:p>
            <a:pPr lvl="1" algn="r" rtl="1"/>
            <a:r>
              <a:rPr lang="fa-IR" sz="2200" dirty="0" smtClean="0">
                <a:solidFill>
                  <a:schemeClr val="tx1"/>
                </a:solidFill>
                <a:cs typeface="B Nazanin" pitchFamily="2" charset="-78"/>
              </a:rPr>
              <a:t>انسان است که کاشف حقایق است </a:t>
            </a:r>
          </a:p>
          <a:p>
            <a:pPr lvl="1" algn="r" rtl="1"/>
            <a:r>
              <a:rPr lang="fa-IR" sz="2200" dirty="0" smtClean="0">
                <a:solidFill>
                  <a:schemeClr val="tx1"/>
                </a:solidFill>
                <a:cs typeface="B Nazanin" pitchFamily="2" charset="-78"/>
              </a:rPr>
              <a:t>این شان نیروی نجات بخش بشر است که از عطا کردن بدست می آید </a:t>
            </a:r>
          </a:p>
          <a:p>
            <a:pPr lvl="1" algn="r" rtl="1"/>
            <a:r>
              <a:rPr lang="fa-IR" sz="2200" dirty="0" smtClean="0">
                <a:solidFill>
                  <a:schemeClr val="tx1"/>
                </a:solidFill>
                <a:cs typeface="B Nazanin" pitchFamily="2" charset="-78"/>
              </a:rPr>
              <a:t>گشتل ← حوالت تقدیر ← گذر از درون عطا کردن ← نیروی منجی ← والاترین شان ماهیت انسان ← توجه به عدم استتار ← شان کشف کنندگی</a:t>
            </a:r>
          </a:p>
          <a:p>
            <a:pPr lvl="1" algn="r" rtl="1"/>
            <a:endParaRPr lang="fa-IR" sz="2200" dirty="0" smtClean="0">
              <a:solidFill>
                <a:schemeClr val="tx1"/>
              </a:solidFill>
              <a:cs typeface="B Nazanin" pitchFamily="2" charset="-78"/>
            </a:endParaRPr>
          </a:p>
          <a:p>
            <a:pPr lvl="1" algn="r" rtl="1"/>
            <a:endParaRPr lang="fa-IR" sz="2200" dirty="0" smtClean="0">
              <a:solidFill>
                <a:schemeClr val="tx1"/>
              </a:solidFill>
              <a:cs typeface="B Nazanin" pitchFamily="2" charset="-78"/>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76200"/>
            <a:ext cx="8763000" cy="6705600"/>
          </a:xfrm>
        </p:spPr>
        <p:txBody>
          <a:bodyPr>
            <a:normAutofit/>
          </a:bodyPr>
          <a:lstStyle/>
          <a:p>
            <a:r>
              <a:rPr lang="fa-IR" sz="2200" dirty="0" smtClean="0">
                <a:solidFill>
                  <a:schemeClr val="tx1"/>
                </a:solidFill>
                <a:cs typeface="B Titr" pitchFamily="2" charset="-78"/>
              </a:rPr>
              <a:t>پرسش از تکنولوژی (مارتین هایدگر)</a:t>
            </a:r>
          </a:p>
          <a:p>
            <a:pPr lvl="1" algn="r" rtl="1"/>
            <a:r>
              <a:rPr lang="fa-IR" sz="2200" dirty="0" smtClean="0">
                <a:solidFill>
                  <a:schemeClr val="tx1"/>
                </a:solidFill>
                <a:cs typeface="B Nazanin" pitchFamily="2" charset="-78"/>
              </a:rPr>
              <a:t>تهدید گشتل برای بشر : </a:t>
            </a:r>
            <a:r>
              <a:rPr lang="fa-IR" sz="2200" dirty="0" smtClean="0">
                <a:solidFill>
                  <a:srgbClr val="FF0000"/>
                </a:solidFill>
                <a:cs typeface="B Nazanin" pitchFamily="2" charset="-78"/>
              </a:rPr>
              <a:t>توجه به انضباط به عنوان تنها راه انکشاف </a:t>
            </a:r>
            <a:r>
              <a:rPr lang="fa-IR" sz="2200" dirty="0" smtClean="0">
                <a:solidFill>
                  <a:schemeClr val="tx1"/>
                </a:solidFill>
                <a:cs typeface="B Nazanin" pitchFamily="2" charset="-78"/>
              </a:rPr>
              <a:t>← خطر تسلیم کردن ماهیت آزادی</a:t>
            </a:r>
          </a:p>
          <a:p>
            <a:pPr lvl="1" algn="r" rtl="1"/>
            <a:r>
              <a:rPr lang="fa-IR" sz="2200" dirty="0" smtClean="0">
                <a:solidFill>
                  <a:schemeClr val="tx1"/>
                </a:solidFill>
                <a:cs typeface="B Nazanin" pitchFamily="2" charset="-78"/>
              </a:rPr>
              <a:t>خطر نهایی ← آشکار ساختن تعلق بشر (تعلق باطنی و نابود نشدنی) به عطا کردن</a:t>
            </a:r>
          </a:p>
          <a:p>
            <a:pPr lvl="1" algn="r" rtl="1"/>
            <a:r>
              <a:rPr lang="fa-IR" sz="2200" dirty="0" smtClean="0">
                <a:solidFill>
                  <a:schemeClr val="tx1"/>
                </a:solidFill>
                <a:cs typeface="B Nazanin" pitchFamily="2" charset="-78"/>
              </a:rPr>
              <a:t>ماهیت تکنولوژی ، امکان پیدایش نیروی منجی را در دل خود دارد</a:t>
            </a:r>
          </a:p>
          <a:p>
            <a:pPr lvl="1" algn="r" rtl="1"/>
            <a:r>
              <a:rPr lang="fa-IR" sz="2200" dirty="0" smtClean="0">
                <a:solidFill>
                  <a:schemeClr val="tx1"/>
                </a:solidFill>
                <a:cs typeface="B Nazanin" pitchFamily="2" charset="-78"/>
              </a:rPr>
              <a:t>تامل و مراقبت از نیروی منجی : </a:t>
            </a:r>
          </a:p>
          <a:p>
            <a:pPr lvl="1" algn="r" rtl="1"/>
            <a:r>
              <a:rPr lang="fa-IR" sz="2200" dirty="0" smtClean="0">
                <a:solidFill>
                  <a:schemeClr val="tx1"/>
                </a:solidFill>
                <a:cs typeface="B Nazanin" pitchFamily="2" charset="-78"/>
              </a:rPr>
              <a:t>1- توجه به امر حضور یافته در تکنولوژی به جای مبهوت شدن در تکنولوژی </a:t>
            </a:r>
          </a:p>
          <a:p>
            <a:pPr lvl="1" algn="r" rtl="1"/>
            <a:r>
              <a:rPr lang="fa-IR" sz="2200" dirty="0" smtClean="0">
                <a:solidFill>
                  <a:schemeClr val="tx1"/>
                </a:solidFill>
                <a:cs typeface="B Nazanin" pitchFamily="2" charset="-78"/>
              </a:rPr>
              <a:t>2- نگاه غیر ابزاری به تکنولوژی ← چون اگر تکنولوژی را ابزار بدانیم اسیر خواست سلطه بر آن می مانیم  و از ماهیت آن بی خبریم </a:t>
            </a:r>
          </a:p>
          <a:p>
            <a:pPr lvl="1" algn="r" rtl="1"/>
            <a:endParaRPr lang="fa-IR" sz="2200" dirty="0" smtClean="0">
              <a:solidFill>
                <a:schemeClr val="tx1"/>
              </a:solidFill>
              <a:cs typeface="B Nazanin" pitchFamily="2" charset="-78"/>
            </a:endParaRPr>
          </a:p>
        </p:txBody>
      </p:sp>
      <p:pic>
        <p:nvPicPr>
          <p:cNvPr id="12290" name="Picture 2" descr="http://revolution-green.com/wp-content/uploads/2013/04/making-sense-of-media-and-technology_id3403491_size485.jpg"/>
          <p:cNvPicPr>
            <a:picLocks noChangeAspect="1" noChangeArrowheads="1"/>
          </p:cNvPicPr>
          <p:nvPr/>
        </p:nvPicPr>
        <p:blipFill>
          <a:blip r:embed="rId2" cstate="print"/>
          <a:srcRect/>
          <a:stretch>
            <a:fillRect/>
          </a:stretch>
        </p:blipFill>
        <p:spPr bwMode="auto">
          <a:xfrm>
            <a:off x="2819400" y="3703178"/>
            <a:ext cx="3352800" cy="3078622"/>
          </a:xfrm>
          <a:prstGeom prst="rect">
            <a:avLst/>
          </a:prstGeom>
          <a:noFill/>
        </p:spPr>
      </p:pic>
      <p:pic>
        <p:nvPicPr>
          <p:cNvPr id="4" name="Picture 3"/>
          <p:cNvPicPr/>
          <p:nvPr/>
        </p:nvPicPr>
        <p:blipFill>
          <a:blip r:embed="rId3"/>
          <a:stretch>
            <a:fillRect/>
          </a:stretch>
        </p:blipFill>
        <p:spPr>
          <a:xfrm>
            <a:off x="7770033" y="5841423"/>
            <a:ext cx="1353185" cy="952500"/>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124200"/>
            <a:ext cx="8763000" cy="3505200"/>
          </a:xfrm>
        </p:spPr>
        <p:txBody>
          <a:bodyPr>
            <a:normAutofit/>
          </a:bodyPr>
          <a:lstStyle/>
          <a:p>
            <a:r>
              <a:rPr lang="fa-IR" sz="2200" dirty="0" smtClean="0">
                <a:solidFill>
                  <a:schemeClr val="tx1"/>
                </a:solidFill>
                <a:cs typeface="B Titr" pitchFamily="2" charset="-78"/>
              </a:rPr>
              <a:t>پرسش از تکنولوژی (مارتین هایدگر)</a:t>
            </a:r>
          </a:p>
          <a:p>
            <a:pPr lvl="1" algn="r" rtl="1"/>
            <a:r>
              <a:rPr lang="fa-IR" sz="2200" dirty="0" smtClean="0">
                <a:solidFill>
                  <a:schemeClr val="tx1"/>
                </a:solidFill>
                <a:cs typeface="B Nazanin" pitchFamily="2" charset="-78"/>
              </a:rPr>
              <a:t>حضور یافتن ماهیت تکنولوژی ← در عطا کردن محقق می شود ← آنچه به آدمی محتاج است و از او استفاده می کند تا در انکشاف شریک شود </a:t>
            </a:r>
          </a:p>
          <a:p>
            <a:pPr lvl="1" algn="r" rtl="1"/>
            <a:r>
              <a:rPr lang="fa-IR" sz="2200" dirty="0" smtClean="0">
                <a:solidFill>
                  <a:schemeClr val="tx1"/>
                </a:solidFill>
                <a:cs typeface="B Nazanin" pitchFamily="2" charset="-78"/>
              </a:rPr>
              <a:t>ماهیت تکنولوژی بسیار مبهم است که به </a:t>
            </a:r>
            <a:r>
              <a:rPr lang="fa-IR" sz="2200" dirty="0" smtClean="0">
                <a:solidFill>
                  <a:srgbClr val="FF0000"/>
                </a:solidFill>
                <a:cs typeface="B Nazanin" pitchFamily="2" charset="-78"/>
              </a:rPr>
              <a:t>سرّ انکشاف </a:t>
            </a:r>
            <a:r>
              <a:rPr lang="fa-IR" sz="2200" dirty="0" smtClean="0">
                <a:solidFill>
                  <a:schemeClr val="tx1"/>
                </a:solidFill>
                <a:cs typeface="B Nazanin" pitchFamily="2" charset="-78"/>
              </a:rPr>
              <a:t>برمی گردد که همان </a:t>
            </a:r>
            <a:r>
              <a:rPr lang="fa-IR" sz="2200" dirty="0" smtClean="0">
                <a:solidFill>
                  <a:srgbClr val="FF0000"/>
                </a:solidFill>
                <a:cs typeface="B Nazanin" pitchFamily="2" charset="-78"/>
              </a:rPr>
              <a:t>سرّ حقیقت </a:t>
            </a:r>
            <a:r>
              <a:rPr lang="fa-IR" sz="2200" dirty="0" smtClean="0">
                <a:solidFill>
                  <a:schemeClr val="tx1"/>
                </a:solidFill>
                <a:cs typeface="B Nazanin" pitchFamily="2" charset="-78"/>
              </a:rPr>
              <a:t>است</a:t>
            </a:r>
          </a:p>
          <a:p>
            <a:pPr lvl="1" algn="r" rtl="1"/>
            <a:r>
              <a:rPr lang="fa-IR" sz="2200" dirty="0" smtClean="0">
                <a:solidFill>
                  <a:schemeClr val="tx1"/>
                </a:solidFill>
                <a:cs typeface="B Nazanin" pitchFamily="2" charset="-78"/>
              </a:rPr>
              <a:t>1- مبارزه جویی گشتل مربوط به جنون انضباط بخشی ست که چشم ما را بر حقیقت می بندد و برقراری نسبت با ماهیت حقیقت را در خطر می اندازد</a:t>
            </a:r>
          </a:p>
          <a:p>
            <a:pPr lvl="1" algn="r" rtl="1"/>
            <a:r>
              <a:rPr lang="fa-IR" sz="2200" dirty="0" smtClean="0">
                <a:solidFill>
                  <a:schemeClr val="tx1"/>
                </a:solidFill>
                <a:cs typeface="B Nazanin" pitchFamily="2" charset="-78"/>
              </a:rPr>
              <a:t>2- خود گشتل در عطا کردنی به وقوع می پیوندد که امکان می دهد تا بشر استمرار یابد (بشر بی تجربه ای که شاید با تجربه شود و همان بشری شود که برای مراقبت از ماهیت حقیقت مورد نیاز است و اینگونه نیروی منجی ظهور می کند </a:t>
            </a:r>
          </a:p>
          <a:p>
            <a:pPr lvl="1" algn="r" rtl="1"/>
            <a:endParaRPr lang="fa-IR" sz="2200" dirty="0" smtClean="0">
              <a:solidFill>
                <a:schemeClr val="tx1"/>
              </a:solidFill>
              <a:cs typeface="B Nazanin" pitchFamily="2" charset="-78"/>
            </a:endParaRPr>
          </a:p>
        </p:txBody>
      </p:sp>
      <p:pic>
        <p:nvPicPr>
          <p:cNvPr id="12290" name="Picture 2" descr="http://revolution-green.com/wp-content/uploads/2013/04/making-sense-of-media-and-technology_id3403491_size485.jpg"/>
          <p:cNvPicPr>
            <a:picLocks noChangeAspect="1" noChangeArrowheads="1"/>
          </p:cNvPicPr>
          <p:nvPr/>
        </p:nvPicPr>
        <p:blipFill>
          <a:blip r:embed="rId2" cstate="print"/>
          <a:srcRect/>
          <a:stretch>
            <a:fillRect/>
          </a:stretch>
        </p:blipFill>
        <p:spPr bwMode="auto">
          <a:xfrm>
            <a:off x="2819400" y="0"/>
            <a:ext cx="3319450" cy="3048000"/>
          </a:xfrm>
          <a:prstGeom prst="rect">
            <a:avLst/>
          </a:prstGeom>
          <a:noFill/>
        </p:spPr>
      </p:pic>
      <p:pic>
        <p:nvPicPr>
          <p:cNvPr id="4" name="Picture 3"/>
          <p:cNvPicPr/>
          <p:nvPr/>
        </p:nvPicPr>
        <p:blipFill>
          <a:blip r:embed="rId3"/>
          <a:stretch>
            <a:fillRect/>
          </a:stretch>
        </p:blipFill>
        <p:spPr>
          <a:xfrm>
            <a:off x="228601" y="6096000"/>
            <a:ext cx="1066800" cy="762000"/>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76200"/>
            <a:ext cx="8763000" cy="6705600"/>
          </a:xfrm>
        </p:spPr>
        <p:txBody>
          <a:bodyPr>
            <a:normAutofit/>
          </a:bodyPr>
          <a:lstStyle/>
          <a:p>
            <a:r>
              <a:rPr lang="fa-IR" sz="2200" dirty="0" smtClean="0">
                <a:solidFill>
                  <a:schemeClr val="tx1"/>
                </a:solidFill>
                <a:cs typeface="B Titr" pitchFamily="2" charset="-78"/>
              </a:rPr>
              <a:t>پرسش از تکنولوژی (مارتین هایدگر)</a:t>
            </a:r>
          </a:p>
          <a:p>
            <a:pPr lvl="1" algn="r" rtl="1"/>
            <a:r>
              <a:rPr lang="fa-IR" sz="2200" dirty="0" smtClean="0">
                <a:solidFill>
                  <a:schemeClr val="tx1"/>
                </a:solidFill>
                <a:cs typeface="B Nazanin" pitchFamily="2" charset="-78"/>
              </a:rPr>
              <a:t>”باز دارندگی نیروی منجی“ و ”وسوسه انضباط بخشی“      به هم نزدیکند </a:t>
            </a:r>
          </a:p>
          <a:p>
            <a:pPr lvl="1" algn="r" rtl="1"/>
            <a:r>
              <a:rPr lang="fa-IR" sz="2200" dirty="0" smtClean="0">
                <a:solidFill>
                  <a:schemeClr val="tx1"/>
                </a:solidFill>
                <a:cs typeface="B Nazanin" pitchFamily="2" charset="-78"/>
              </a:rPr>
              <a:t>گرچه هنوز نجات نیافته ایم ولی رشد نیروی منجی را می بینیم </a:t>
            </a:r>
          </a:p>
          <a:p>
            <a:pPr lvl="1" algn="r" rtl="1"/>
            <a:r>
              <a:rPr lang="fa-IR" sz="2200" dirty="0" smtClean="0">
                <a:solidFill>
                  <a:schemeClr val="tx1"/>
                </a:solidFill>
                <a:cs typeface="B Nazanin" pitchFamily="2" charset="-78"/>
              </a:rPr>
              <a:t>حضور تکنولوژی ، انکشاف را تهدید می کند که در انضباط تحلیل رود و همه چیز خود را صرفا در عدم استتار منبع ثابت عرضه کند</a:t>
            </a:r>
          </a:p>
          <a:p>
            <a:pPr lvl="1" algn="r" rtl="1"/>
            <a:r>
              <a:rPr lang="fa-IR" sz="2200" dirty="0" smtClean="0">
                <a:solidFill>
                  <a:schemeClr val="tx1"/>
                </a:solidFill>
                <a:cs typeface="B Nazanin" pitchFamily="2" charset="-78"/>
              </a:rPr>
              <a:t>کردار آدمی نمی تواند با این خطر مقابله کند </a:t>
            </a:r>
          </a:p>
          <a:p>
            <a:pPr lvl="1" algn="r" rtl="1"/>
            <a:r>
              <a:rPr lang="fa-IR" sz="2200" dirty="0" smtClean="0">
                <a:solidFill>
                  <a:schemeClr val="tx1"/>
                </a:solidFill>
                <a:cs typeface="B Nazanin" pitchFamily="2" charset="-78"/>
              </a:rPr>
              <a:t>ولی بشر می تواند بیندیشد که نیروی منجی در عین خویشاوندی با آنچه در خطر است ، از ماهیت والاتری برخوردار باشد </a:t>
            </a:r>
          </a:p>
          <a:p>
            <a:pPr lvl="1" algn="r" rtl="1"/>
            <a:r>
              <a:rPr lang="fa-IR" sz="2200" dirty="0" smtClean="0">
                <a:solidFill>
                  <a:schemeClr val="tx1"/>
                </a:solidFill>
                <a:cs typeface="B Nazanin" pitchFamily="2" charset="-78"/>
              </a:rPr>
              <a:t>آیا انکشافی وجود دارد که به طور آغازین تری عطا شده و می تواند نیروی منجی را در بطن خطر متجلی کند؟ </a:t>
            </a:r>
          </a:p>
          <a:p>
            <a:pPr lvl="1" algn="r" rtl="1"/>
            <a:r>
              <a:rPr lang="fa-IR" sz="2200" dirty="0" smtClean="0">
                <a:solidFill>
                  <a:srgbClr val="FF0000"/>
                </a:solidFill>
                <a:cs typeface="B Nazanin" pitchFamily="2" charset="-78"/>
              </a:rPr>
              <a:t>تخنه</a:t>
            </a:r>
            <a:r>
              <a:rPr lang="fa-IR" sz="2200" dirty="0" smtClean="0">
                <a:solidFill>
                  <a:schemeClr val="tx1"/>
                </a:solidFill>
                <a:cs typeface="B Nazanin" pitchFamily="2" charset="-78"/>
              </a:rPr>
              <a:t> ← زمانی آن انکشافی بود که حقیقت را به درون شکوه ظهور فرا می آورد </a:t>
            </a:r>
            <a:endParaRPr lang="fa-IR" sz="2200" dirty="0">
              <a:solidFill>
                <a:schemeClr val="tx1"/>
              </a:solidFill>
              <a:cs typeface="B Nazanin" pitchFamily="2" charset="-78"/>
            </a:endParaRPr>
          </a:p>
          <a:p>
            <a:pPr lvl="1" algn="r" rtl="1"/>
            <a:r>
              <a:rPr lang="fa-IR" sz="2200" dirty="0" smtClean="0">
                <a:solidFill>
                  <a:schemeClr val="tx1"/>
                </a:solidFill>
                <a:cs typeface="B Nazanin" pitchFamily="2" charset="-78"/>
              </a:rPr>
              <a:t>و فرا آوردن امر حقیقی در امر زیبا نیز تخنه نامیده می شد و </a:t>
            </a:r>
            <a:r>
              <a:rPr lang="fa-IR" sz="2200" dirty="0" smtClean="0">
                <a:solidFill>
                  <a:srgbClr val="FF0000"/>
                </a:solidFill>
                <a:cs typeface="B Nazanin" pitchFamily="2" charset="-78"/>
              </a:rPr>
              <a:t>پوئیسیس هنرهای زیبا </a:t>
            </a:r>
            <a:r>
              <a:rPr lang="fa-IR" sz="2200" dirty="0" smtClean="0">
                <a:solidFill>
                  <a:schemeClr val="tx1"/>
                </a:solidFill>
                <a:cs typeface="B Nazanin" pitchFamily="2" charset="-78"/>
              </a:rPr>
              <a:t>نیز تخنه نام داشت </a:t>
            </a:r>
          </a:p>
          <a:p>
            <a:pPr lvl="1" algn="r" rtl="1"/>
            <a:r>
              <a:rPr lang="fa-IR" sz="2200" dirty="0" smtClean="0">
                <a:solidFill>
                  <a:schemeClr val="tx1"/>
                </a:solidFill>
                <a:cs typeface="B Nazanin" pitchFamily="2" charset="-78"/>
              </a:rPr>
              <a:t>یونان ← در بدو پیدایش تقدیر غرب ← </a:t>
            </a:r>
            <a:r>
              <a:rPr lang="fa-IR" sz="2200" dirty="0" smtClean="0">
                <a:solidFill>
                  <a:srgbClr val="FF0000"/>
                </a:solidFill>
                <a:cs typeface="B Nazanin" pitchFamily="2" charset="-78"/>
              </a:rPr>
              <a:t>هنر</a:t>
            </a:r>
            <a:r>
              <a:rPr lang="fa-IR" sz="2200" dirty="0" smtClean="0">
                <a:solidFill>
                  <a:schemeClr val="tx1"/>
                </a:solidFill>
                <a:cs typeface="B Nazanin" pitchFamily="2" charset="-78"/>
              </a:rPr>
              <a:t> در اوج قله انکشافی که به آن عطا شده بود </a:t>
            </a:r>
          </a:p>
          <a:p>
            <a:pPr lvl="1" algn="r" rtl="1"/>
            <a:r>
              <a:rPr lang="fa-IR" sz="2200" dirty="0" smtClean="0">
                <a:solidFill>
                  <a:schemeClr val="tx1"/>
                </a:solidFill>
                <a:cs typeface="B Nazanin" pitchFamily="2" charset="-78"/>
              </a:rPr>
              <a:t>هنر ← حضور خدایان ، گفتگوی تقدیر الهی و تقدیر آدمی را روشن می کرد و </a:t>
            </a:r>
          </a:p>
          <a:p>
            <a:pPr lvl="1" rtl="1"/>
            <a:r>
              <a:rPr lang="fa-IR" sz="2200" dirty="0" smtClean="0">
                <a:solidFill>
                  <a:srgbClr val="FF0000"/>
                </a:solidFill>
                <a:cs typeface="B Nazanin" pitchFamily="2" charset="-78"/>
              </a:rPr>
              <a:t>هنر تخنه خوانده می شد </a:t>
            </a:r>
          </a:p>
          <a:p>
            <a:pPr lvl="1" algn="r" rtl="1"/>
            <a:r>
              <a:rPr lang="fa-IR" sz="2200" dirty="0" smtClean="0">
                <a:solidFill>
                  <a:schemeClr val="tx1"/>
                </a:solidFill>
                <a:cs typeface="B Nazanin" pitchFamily="2" charset="-78"/>
              </a:rPr>
              <a:t>هنر ← انکشافی واحد و در عین حال چند جانبه بود </a:t>
            </a:r>
          </a:p>
        </p:txBody>
      </p:sp>
      <p:pic>
        <p:nvPicPr>
          <p:cNvPr id="4" name="Picture 3"/>
          <p:cNvPicPr/>
          <p:nvPr/>
        </p:nvPicPr>
        <p:blipFill>
          <a:blip r:embed="rId2"/>
          <a:stretch>
            <a:fillRect/>
          </a:stretch>
        </p:blipFill>
        <p:spPr>
          <a:xfrm>
            <a:off x="152401" y="5867400"/>
            <a:ext cx="1143000" cy="914400"/>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76200"/>
            <a:ext cx="8763000" cy="6705600"/>
          </a:xfrm>
        </p:spPr>
        <p:txBody>
          <a:bodyPr>
            <a:normAutofit/>
          </a:bodyPr>
          <a:lstStyle/>
          <a:p>
            <a:r>
              <a:rPr lang="fa-IR" sz="2200" dirty="0" smtClean="0">
                <a:solidFill>
                  <a:schemeClr val="tx1"/>
                </a:solidFill>
                <a:cs typeface="B Titr" pitchFamily="2" charset="-78"/>
              </a:rPr>
              <a:t>پرسش از تکنولوژی (مارتین هایدگر)</a:t>
            </a:r>
          </a:p>
          <a:p>
            <a:pPr lvl="1" algn="r" rtl="1"/>
            <a:r>
              <a:rPr lang="fa-IR" sz="2200" dirty="0" smtClean="0">
                <a:solidFill>
                  <a:srgbClr val="FF0000"/>
                </a:solidFill>
                <a:cs typeface="B Nazanin" pitchFamily="2" charset="-78"/>
              </a:rPr>
              <a:t>هنر متّقی </a:t>
            </a:r>
            <a:r>
              <a:rPr lang="fa-IR" sz="2200" dirty="0" smtClean="0">
                <a:solidFill>
                  <a:schemeClr val="tx1"/>
                </a:solidFill>
                <a:cs typeface="B Nazanin" pitchFamily="2" charset="-78"/>
              </a:rPr>
              <a:t>← پروموس بود یعنی استیلای حقیقت و پاسداری از آن را به جان می خرید </a:t>
            </a:r>
          </a:p>
          <a:p>
            <a:pPr lvl="1" algn="r" rtl="1"/>
            <a:r>
              <a:rPr lang="fa-IR" sz="2200" dirty="0" smtClean="0">
                <a:solidFill>
                  <a:schemeClr val="tx1"/>
                </a:solidFill>
                <a:cs typeface="B Nazanin" pitchFamily="2" charset="-78"/>
              </a:rPr>
              <a:t>هنر ، از امر هنری سرجشمه نمی گرفت و لذت از آثار هنری بر اصول زیبایی شناختی استوار نبود و بخشی از فعالیت های فرهنگی نبود </a:t>
            </a:r>
          </a:p>
          <a:p>
            <a:pPr lvl="1" algn="r" rtl="1"/>
            <a:r>
              <a:rPr lang="fa-IR" sz="2200" dirty="0" smtClean="0">
                <a:solidFill>
                  <a:schemeClr val="tx1"/>
                </a:solidFill>
                <a:cs typeface="B Nazanin" pitchFamily="2" charset="-78"/>
              </a:rPr>
              <a:t>هنر ← انکشافی بود که فرا می آورد و حضور می بخشید و به قلمرو پوئیسیس متعلق بود و بر همه هنرهای زیبا استیلای کامل داشت </a:t>
            </a:r>
          </a:p>
          <a:p>
            <a:pPr lvl="1" rtl="1"/>
            <a:r>
              <a:rPr lang="fa-IR" sz="2200" dirty="0" smtClean="0">
                <a:solidFill>
                  <a:schemeClr val="tx1"/>
                </a:solidFill>
                <a:cs typeface="B Nazanin" pitchFamily="2" charset="-78"/>
              </a:rPr>
              <a:t>آدمی شاعرانه بر زمین سکنی می گزیند </a:t>
            </a:r>
          </a:p>
          <a:p>
            <a:pPr lvl="1" algn="r" rtl="1"/>
            <a:r>
              <a:rPr lang="fa-IR" sz="2200" dirty="0" smtClean="0">
                <a:solidFill>
                  <a:schemeClr val="tx1"/>
                </a:solidFill>
                <a:cs typeface="B Nazanin" pitchFamily="2" charset="-78"/>
              </a:rPr>
              <a:t>امر شاعرانه ، امر حقیقی را به شکوه می آورد (با نور محض می درخشد و متجلی ست )</a:t>
            </a:r>
          </a:p>
          <a:p>
            <a:pPr lvl="1" algn="r" rtl="1"/>
            <a:r>
              <a:rPr lang="fa-IR" sz="2200" dirty="0" smtClean="0">
                <a:solidFill>
                  <a:schemeClr val="tx1"/>
                </a:solidFill>
                <a:cs typeface="B Nazanin" pitchFamily="2" charset="-78"/>
              </a:rPr>
              <a:t>ممکن است انکشاف توجه هنرهای زیبا را جلب کند و آنها از رشد نیروی منجی مراقبت کنند و اینگونه بصیرت ما بیدار و احیا شود </a:t>
            </a:r>
          </a:p>
          <a:p>
            <a:pPr lvl="1" algn="r" rtl="1"/>
            <a:r>
              <a:rPr lang="fa-IR" sz="2200" dirty="0" smtClean="0">
                <a:solidFill>
                  <a:schemeClr val="tx1"/>
                </a:solidFill>
                <a:cs typeface="B Nazanin" pitchFamily="2" charset="-78"/>
              </a:rPr>
              <a:t>می توانیم شگفت زده شویم از ← این امکان که روزی روزگاری لجام گسیختگی تکنولوژی چنان خود را در سراسر زمین جابیاندازد که ماهیت تکنولوژی از خلاء همه امور تکنولوژیک در رخداد حقیقت حضور یابد </a:t>
            </a:r>
          </a:p>
          <a:p>
            <a:pPr lvl="1" rtl="1"/>
            <a:r>
              <a:rPr lang="fa-IR" sz="2200" dirty="0" smtClean="0">
                <a:solidFill>
                  <a:srgbClr val="FF0000"/>
                </a:solidFill>
                <a:cs typeface="B Nazanin" pitchFamily="2" charset="-78"/>
              </a:rPr>
              <a:t>این حضور در قلمرو هنر رخ می دهد </a:t>
            </a:r>
          </a:p>
          <a:p>
            <a:pPr lvl="1" algn="r" rtl="1"/>
            <a:r>
              <a:rPr lang="fa-IR" sz="2200" dirty="0" smtClean="0">
                <a:solidFill>
                  <a:schemeClr val="tx1"/>
                </a:solidFill>
                <a:cs typeface="B Nazanin" pitchFamily="2" charset="-78"/>
              </a:rPr>
              <a:t>ماهیت تکنولوژی در قلمرو هنر حقیقت را متجلی خواهد کرد </a:t>
            </a:r>
          </a:p>
          <a:p>
            <a:pPr lvl="1" algn="r" rtl="1"/>
            <a:r>
              <a:rPr lang="fa-IR" sz="2200" dirty="0" smtClean="0">
                <a:solidFill>
                  <a:schemeClr val="tx1"/>
                </a:solidFill>
                <a:cs typeface="B Nazanin" pitchFamily="2" charset="-78"/>
              </a:rPr>
              <a:t>تامل ماهوی درباره تکنولوژی باید در قلمرو هنر رخ دهد چون هنر از یک سو با ماهیت تکنولوژی قرابت دارد و از سویی از بنیاد با آن متفاوت است </a:t>
            </a:r>
          </a:p>
        </p:txBody>
      </p:sp>
      <p:pic>
        <p:nvPicPr>
          <p:cNvPr id="4" name="Picture 3"/>
          <p:cNvPicPr/>
          <p:nvPr/>
        </p:nvPicPr>
        <p:blipFill>
          <a:blip r:embed="rId2"/>
          <a:stretch>
            <a:fillRect/>
          </a:stretch>
        </p:blipFill>
        <p:spPr>
          <a:xfrm>
            <a:off x="152401" y="6096000"/>
            <a:ext cx="952500" cy="762000"/>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76200"/>
            <a:ext cx="8763000" cy="6705600"/>
          </a:xfrm>
        </p:spPr>
        <p:txBody>
          <a:bodyPr>
            <a:normAutofit/>
          </a:bodyPr>
          <a:lstStyle/>
          <a:p>
            <a:r>
              <a:rPr lang="fa-IR" sz="2200" dirty="0" smtClean="0">
                <a:solidFill>
                  <a:schemeClr val="tx1"/>
                </a:solidFill>
                <a:cs typeface="B Titr" pitchFamily="2" charset="-78"/>
              </a:rPr>
              <a:t>پرسش از تکنولوژی (مارتین هایدگر)</a:t>
            </a:r>
          </a:p>
          <a:p>
            <a:pPr lvl="1" algn="r" rtl="1"/>
            <a:r>
              <a:rPr lang="fa-IR" sz="2200" dirty="0" smtClean="0">
                <a:solidFill>
                  <a:schemeClr val="tx1"/>
                </a:solidFill>
                <a:cs typeface="B Nazanin" pitchFamily="2" charset="-78"/>
              </a:rPr>
              <a:t>بحران ← به علت اشتغال تمام به تکنولوژی ، خود ماهیت تکنولوژی را تجربه نمی کنیم و به خاطر دل مشغولی به مسائل زیبایی شناختی ، خود ماهیت هنر را هم حفظ و ابقا نمی کنیم </a:t>
            </a:r>
          </a:p>
          <a:p>
            <a:pPr lvl="1" algn="r" rtl="1"/>
            <a:r>
              <a:rPr lang="fa-IR" sz="2200" dirty="0" smtClean="0">
                <a:solidFill>
                  <a:schemeClr val="tx1"/>
                </a:solidFill>
                <a:cs typeface="B Nazanin" pitchFamily="2" charset="-78"/>
              </a:rPr>
              <a:t>هر چه در مورد ماهیت تکنولوژی پرسش جویانه تر تامل کنیم ، به همان اندازه ماهیت هنر اسرار آمیزتر می شود </a:t>
            </a:r>
          </a:p>
          <a:p>
            <a:pPr lvl="1" algn="r" rtl="1"/>
            <a:r>
              <a:rPr lang="fa-IR" sz="2200" dirty="0" smtClean="0">
                <a:solidFill>
                  <a:schemeClr val="tx1"/>
                </a:solidFill>
                <a:cs typeface="B Nazanin" pitchFamily="2" charset="-78"/>
              </a:rPr>
              <a:t>هر چه به خطر نزدیک تر شویم ، به همان اندازه راه های نیروی منجی به صورت روشن تری می درخشد و ما پرسش جوتر می شویم زیرا : </a:t>
            </a:r>
          </a:p>
          <a:p>
            <a:pPr lvl="1" rtl="1"/>
            <a:r>
              <a:rPr lang="fa-IR" sz="2200" dirty="0" smtClean="0">
                <a:solidFill>
                  <a:srgbClr val="FF0000"/>
                </a:solidFill>
                <a:cs typeface="B Nazanin" pitchFamily="2" charset="-78"/>
              </a:rPr>
              <a:t>پرسشگری تقوای تفکر است </a:t>
            </a:r>
          </a:p>
        </p:txBody>
      </p:sp>
      <p:pic>
        <p:nvPicPr>
          <p:cNvPr id="4" name="Picture 2" descr="https://encrypted-tbn1.gstatic.com/images?q=tbn:ANd9GcTEeuUbFjPrfNy-2hJPaPGfkZ4fVkXhoiLIbgsTAXPl7blTN20biQ"/>
          <p:cNvPicPr>
            <a:picLocks noChangeAspect="1" noChangeArrowheads="1"/>
          </p:cNvPicPr>
          <p:nvPr/>
        </p:nvPicPr>
        <p:blipFill>
          <a:blip r:embed="rId2" cstate="print"/>
          <a:srcRect/>
          <a:stretch>
            <a:fillRect/>
          </a:stretch>
        </p:blipFill>
        <p:spPr bwMode="auto">
          <a:xfrm>
            <a:off x="2286000" y="3733800"/>
            <a:ext cx="4492625" cy="2525314"/>
          </a:xfrm>
          <a:prstGeom prst="rect">
            <a:avLst/>
          </a:prstGeom>
          <a:noFill/>
        </p:spPr>
      </p:pic>
      <p:pic>
        <p:nvPicPr>
          <p:cNvPr id="5" name="Picture 4"/>
          <p:cNvPicPr/>
          <p:nvPr/>
        </p:nvPicPr>
        <p:blipFill>
          <a:blip r:embed="rId3"/>
          <a:stretch>
            <a:fillRect/>
          </a:stretch>
        </p:blipFill>
        <p:spPr>
          <a:xfrm>
            <a:off x="7770033" y="5841423"/>
            <a:ext cx="1353185" cy="952500"/>
          </a:xfrm>
          <a:prstGeom prst="rect">
            <a:avLst/>
          </a:prstGeom>
        </p:spPr>
      </p:pic>
      <p:sp>
        <p:nvSpPr>
          <p:cNvPr id="6" name="Rectangle 5"/>
          <p:cNvSpPr/>
          <p:nvPr/>
        </p:nvSpPr>
        <p:spPr>
          <a:xfrm>
            <a:off x="1104900" y="6317673"/>
            <a:ext cx="6400800" cy="535531"/>
          </a:xfrm>
          <a:prstGeom prst="rect">
            <a:avLst/>
          </a:prstGeom>
        </p:spPr>
        <p:txBody>
          <a:bodyPr wrap="square">
            <a:spAutoFit/>
          </a:bodyPr>
          <a:lstStyle/>
          <a:p>
            <a:pPr marR="225425" indent="36000" algn="ctr" rtl="1">
              <a:lnSpc>
                <a:spcPct val="80000"/>
              </a:lnSpc>
            </a:pPr>
            <a:r>
              <a:rPr lang="fa-IR" dirty="0">
                <a:solidFill>
                  <a:srgbClr val="000000"/>
                </a:solidFill>
                <a:latin typeface="B Mitra" panose="00000400000000000000" pitchFamily="2" charset="-78"/>
                <a:ea typeface="B Mitra" panose="00000400000000000000" pitchFamily="2" charset="-78"/>
                <a:cs typeface="B Mitra" panose="00000400000000000000" pitchFamily="2" charset="-78"/>
              </a:rPr>
              <a:t>کلیه حقوق این مطلب متعلق به بنیاد توسعه فردا بوده و استفاده از مطالب آن با ذکر منبع آزاد  میباشد. فایل الکترونیکی آن از سایت بنیاد به نشانی : </a:t>
            </a:r>
            <a:r>
              <a:rPr lang="en-US" dirty="0">
                <a:solidFill>
                  <a:srgbClr val="000000"/>
                </a:solidFill>
                <a:latin typeface="Sitka Subheading" panose="02000505000000020004" pitchFamily="2" charset="0"/>
                <a:ea typeface="Tahoma" panose="020B0604030504040204" pitchFamily="34" charset="0"/>
                <a:cs typeface="B Mitra" panose="00000400000000000000" pitchFamily="2" charset="-78"/>
                <a:hlinkClick r:id="rId4"/>
              </a:rPr>
              <a:t>www.farda.ir</a:t>
            </a:r>
            <a:r>
              <a:rPr lang="fa-IR" dirty="0">
                <a:solidFill>
                  <a:srgbClr val="000000"/>
                </a:solidFill>
                <a:latin typeface="B Mitra" panose="00000400000000000000" pitchFamily="2" charset="-78"/>
                <a:ea typeface="B Mitra" panose="00000400000000000000" pitchFamily="2" charset="-78"/>
                <a:cs typeface="B Mitra" panose="00000400000000000000" pitchFamily="2" charset="-78"/>
              </a:rPr>
              <a:t>  قابل دریافت است.</a:t>
            </a:r>
            <a:r>
              <a:rPr lang="fa-IR" dirty="0">
                <a:solidFill>
                  <a:srgbClr val="000000"/>
                </a:solidFill>
                <a:latin typeface="B Mitra" panose="00000400000000000000" pitchFamily="2" charset="-78"/>
                <a:ea typeface="Times New Roman" panose="02020603050405020304" pitchFamily="18" charset="0"/>
                <a:cs typeface="Times New Roman" panose="02020603050405020304" pitchFamily="18" charset="0"/>
              </a:rPr>
              <a:t> </a:t>
            </a:r>
            <a:endParaRPr lang="en-US" dirty="0">
              <a:solidFill>
                <a:srgbClr val="000000"/>
              </a:solidFill>
              <a:effectLst/>
              <a:latin typeface="B Mitra" panose="00000400000000000000" pitchFamily="2" charset="-78"/>
              <a:ea typeface="B Mitra" panose="00000400000000000000" pitchFamily="2" charset="-78"/>
              <a:cs typeface="B Mitra" panose="00000400000000000000" pitchFamily="2" charset="-78"/>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10.jpg"/>
          <p:cNvPicPr>
            <a:picLocks noGrp="1" noChangeAspect="1"/>
          </p:cNvPicPr>
          <p:nvPr>
            <p:ph idx="1"/>
          </p:nvPr>
        </p:nvPicPr>
        <p:blipFill>
          <a:blip r:embed="rId2" cstate="print"/>
          <a:stretch>
            <a:fillRect/>
          </a:stretch>
        </p:blipFill>
        <p:spPr>
          <a:xfrm>
            <a:off x="0" y="0"/>
            <a:ext cx="9144000" cy="6858000"/>
          </a:xfrm>
        </p:spPr>
      </p:pic>
      <p:sp>
        <p:nvSpPr>
          <p:cNvPr id="5" name="Subtitle 2"/>
          <p:cNvSpPr txBox="1">
            <a:spLocks/>
          </p:cNvSpPr>
          <p:nvPr/>
        </p:nvSpPr>
        <p:spPr>
          <a:xfrm>
            <a:off x="685800" y="533400"/>
            <a:ext cx="8229600" cy="49530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lang="fa-IR" sz="2200" dirty="0" smtClean="0">
                <a:solidFill>
                  <a:schemeClr val="bg1"/>
                </a:solidFill>
                <a:cs typeface="B Nazanin" pitchFamily="2" charset="-78"/>
              </a:rPr>
              <a:t>شعری از عطار: </a:t>
            </a:r>
          </a:p>
          <a:p>
            <a:pPr lvl="0" algn="ctr" rtl="1">
              <a:lnSpc>
                <a:spcPct val="150000"/>
              </a:lnSpc>
              <a:spcBef>
                <a:spcPct val="0"/>
              </a:spcBef>
              <a:defRPr/>
            </a:pPr>
            <a:r>
              <a:rPr lang="fa-IR" sz="2200" dirty="0" smtClean="0">
                <a:solidFill>
                  <a:schemeClr val="bg1"/>
                </a:solidFill>
                <a:cs typeface="B Nazanin" pitchFamily="2" charset="-78"/>
              </a:rPr>
              <a:t>ای در درون جانم و جان از تو بی خبر           وز تو جهان پر است و جهان از تو بی خبر</a:t>
            </a:r>
          </a:p>
          <a:p>
            <a:pPr lvl="0" algn="ctr" rtl="1">
              <a:lnSpc>
                <a:spcPct val="150000"/>
              </a:lnSpc>
              <a:spcBef>
                <a:spcPct val="0"/>
              </a:spcBef>
              <a:defRPr/>
            </a:pPr>
            <a:r>
              <a:rPr lang="fa-IR" sz="2200" dirty="0" smtClean="0">
                <a:solidFill>
                  <a:schemeClr val="bg1"/>
                </a:solidFill>
                <a:cs typeface="B Nazanin" pitchFamily="2" charset="-78"/>
              </a:rPr>
              <a:t>چون پی برد به تو دل و جانم که جاودان      در جان و در دلی ، دل و جان از تو بی خبر</a:t>
            </a:r>
          </a:p>
          <a:p>
            <a:pPr lvl="0" algn="ctr" rtl="1">
              <a:lnSpc>
                <a:spcPct val="150000"/>
              </a:lnSpc>
              <a:spcBef>
                <a:spcPct val="0"/>
              </a:spcBef>
              <a:defRPr/>
            </a:pPr>
            <a:r>
              <a:rPr lang="fa-IR" sz="2200" dirty="0" smtClean="0">
                <a:solidFill>
                  <a:schemeClr val="bg1"/>
                </a:solidFill>
                <a:cs typeface="B Nazanin" pitchFamily="2" charset="-78"/>
              </a:rPr>
              <a:t>ای عقل پیر و بخت جوان گرد راه تو                پیر از تو بی نشان و جوان از تو بی خبر</a:t>
            </a:r>
          </a:p>
          <a:p>
            <a:pPr lvl="0" algn="ctr" rtl="1">
              <a:lnSpc>
                <a:spcPct val="150000"/>
              </a:lnSpc>
              <a:spcBef>
                <a:spcPct val="0"/>
              </a:spcBef>
              <a:defRPr/>
            </a:pPr>
            <a:r>
              <a:rPr lang="fa-IR" sz="2200" dirty="0" smtClean="0">
                <a:solidFill>
                  <a:schemeClr val="bg1"/>
                </a:solidFill>
                <a:cs typeface="B Nazanin" pitchFamily="2" charset="-78"/>
              </a:rPr>
              <a:t>نقش تو در خیال و خیال از تو بی نصیب                 نام تو بر زبان و زبان از تو بی خبر</a:t>
            </a:r>
            <a:endParaRPr kumimoji="0" lang="fa-IR" sz="2200" b="0" i="0" u="none" strike="noStrike" kern="1200" cap="none" spc="0" normalizeH="0" baseline="0" noProof="0" dirty="0" smtClean="0">
              <a:ln>
                <a:noFill/>
              </a:ln>
              <a:solidFill>
                <a:schemeClr val="bg1"/>
              </a:solidFill>
              <a:effectLst/>
              <a:uLnTx/>
              <a:uFillTx/>
              <a:latin typeface="+mn-lt"/>
              <a:ea typeface="+mn-ea"/>
              <a:cs typeface="B Titr" pitchFamily="2" charset="-78"/>
            </a:endParaRPr>
          </a:p>
        </p:txBody>
      </p:sp>
      <p:sp>
        <p:nvSpPr>
          <p:cNvPr id="6" name="Rectangle 5"/>
          <p:cNvSpPr/>
          <p:nvPr/>
        </p:nvSpPr>
        <p:spPr>
          <a:xfrm>
            <a:off x="3352800" y="3810000"/>
            <a:ext cx="2590800" cy="369332"/>
          </a:xfrm>
          <a:prstGeom prst="rect">
            <a:avLst/>
          </a:prstGeom>
        </p:spPr>
        <p:txBody>
          <a:bodyPr wrap="square">
            <a:spAutoFit/>
          </a:bodyPr>
          <a:lstStyle/>
          <a:p>
            <a:pPr marL="342900" lvl="0" indent="-342900" algn="ctr">
              <a:spcBef>
                <a:spcPct val="20000"/>
              </a:spcBef>
              <a:defRPr/>
            </a:pPr>
            <a:r>
              <a:rPr lang="fa-IR" dirty="0" smtClean="0">
                <a:solidFill>
                  <a:schemeClr val="bg1"/>
                </a:solidFill>
                <a:cs typeface="B Titr" pitchFamily="2" charset="-78"/>
              </a:rPr>
              <a:t>با تشکر از توجه شما</a:t>
            </a:r>
            <a:endParaRPr lang="en-US" dirty="0" smtClean="0">
              <a:solidFill>
                <a:schemeClr val="bg1"/>
              </a:solidFill>
              <a:cs typeface="B Titr" pitchFamily="2" charset="-78"/>
            </a:endParaRPr>
          </a:p>
        </p:txBody>
      </p:sp>
      <p:pic>
        <p:nvPicPr>
          <p:cNvPr id="7" name="Picture 6"/>
          <p:cNvPicPr/>
          <p:nvPr/>
        </p:nvPicPr>
        <p:blipFill>
          <a:blip r:embed="rId3"/>
          <a:stretch>
            <a:fillRect/>
          </a:stretch>
        </p:blipFill>
        <p:spPr>
          <a:xfrm>
            <a:off x="7790815" y="5268912"/>
            <a:ext cx="1353185" cy="952500"/>
          </a:xfrm>
          <a:prstGeom prst="rect">
            <a:avLst/>
          </a:prstGeom>
        </p:spPr>
      </p:pic>
      <p:sp>
        <p:nvSpPr>
          <p:cNvPr id="8" name="Rectangle 7"/>
          <p:cNvSpPr/>
          <p:nvPr/>
        </p:nvSpPr>
        <p:spPr>
          <a:xfrm>
            <a:off x="1125682" y="5745162"/>
            <a:ext cx="6400800" cy="535531"/>
          </a:xfrm>
          <a:prstGeom prst="rect">
            <a:avLst/>
          </a:prstGeom>
        </p:spPr>
        <p:txBody>
          <a:bodyPr wrap="square">
            <a:spAutoFit/>
          </a:bodyPr>
          <a:lstStyle/>
          <a:p>
            <a:pPr marR="225425" indent="36000" algn="ctr" rtl="1">
              <a:lnSpc>
                <a:spcPct val="80000"/>
              </a:lnSpc>
            </a:pPr>
            <a:r>
              <a:rPr lang="fa-IR" dirty="0">
                <a:solidFill>
                  <a:srgbClr val="000000"/>
                </a:solidFill>
                <a:latin typeface="B Mitra" panose="00000400000000000000" pitchFamily="2" charset="-78"/>
                <a:ea typeface="B Mitra" panose="00000400000000000000" pitchFamily="2" charset="-78"/>
                <a:cs typeface="B Mitra" panose="00000400000000000000" pitchFamily="2" charset="-78"/>
              </a:rPr>
              <a:t>کلیه حقوق این مطلب متعلق به بنیاد توسعه فردا بوده و استفاده از مطالب آن با ذکر منبع آزاد  میباشد. فایل الکترونیکی آن از سایت بنیاد به نشانی : </a:t>
            </a:r>
            <a:r>
              <a:rPr lang="en-US" dirty="0">
                <a:solidFill>
                  <a:srgbClr val="000000"/>
                </a:solidFill>
                <a:latin typeface="Sitka Subheading" panose="02000505000000020004" pitchFamily="2" charset="0"/>
                <a:ea typeface="Tahoma" panose="020B0604030504040204" pitchFamily="34" charset="0"/>
                <a:cs typeface="B Mitra" panose="00000400000000000000" pitchFamily="2" charset="-78"/>
                <a:hlinkClick r:id="rId4"/>
              </a:rPr>
              <a:t>www.farda.ir</a:t>
            </a:r>
            <a:r>
              <a:rPr lang="fa-IR" dirty="0">
                <a:solidFill>
                  <a:srgbClr val="000000"/>
                </a:solidFill>
                <a:latin typeface="B Mitra" panose="00000400000000000000" pitchFamily="2" charset="-78"/>
                <a:ea typeface="B Mitra" panose="00000400000000000000" pitchFamily="2" charset="-78"/>
                <a:cs typeface="B Mitra" panose="00000400000000000000" pitchFamily="2" charset="-78"/>
              </a:rPr>
              <a:t>  قابل دریافت است.</a:t>
            </a:r>
            <a:r>
              <a:rPr lang="fa-IR" dirty="0">
                <a:solidFill>
                  <a:srgbClr val="000000"/>
                </a:solidFill>
                <a:latin typeface="B Mitra" panose="00000400000000000000" pitchFamily="2" charset="-78"/>
                <a:ea typeface="Times New Roman" panose="02020603050405020304" pitchFamily="18" charset="0"/>
                <a:cs typeface="Times New Roman" panose="02020603050405020304" pitchFamily="18" charset="0"/>
              </a:rPr>
              <a:t> </a:t>
            </a:r>
            <a:endParaRPr lang="en-US" dirty="0">
              <a:solidFill>
                <a:srgbClr val="000000"/>
              </a:solidFill>
              <a:effectLst/>
              <a:latin typeface="B Mitra" panose="00000400000000000000" pitchFamily="2" charset="-78"/>
              <a:ea typeface="B Mitra" panose="00000400000000000000" pitchFamily="2" charset="-78"/>
              <a:cs typeface="B Mitra" panose="00000400000000000000"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p:nvPr/>
        </p:nvPicPr>
        <p:blipFill>
          <a:blip r:embed="rId2"/>
          <a:stretch>
            <a:fillRect/>
          </a:stretch>
        </p:blipFill>
        <p:spPr>
          <a:xfrm>
            <a:off x="7763106" y="5905500"/>
            <a:ext cx="1353185" cy="952500"/>
          </a:xfrm>
          <a:prstGeom prst="rect">
            <a:avLst/>
          </a:prstGeom>
        </p:spPr>
      </p:pic>
      <p:sp>
        <p:nvSpPr>
          <p:cNvPr id="4" name="Rectangle 3"/>
          <p:cNvSpPr/>
          <p:nvPr/>
        </p:nvSpPr>
        <p:spPr>
          <a:xfrm>
            <a:off x="0" y="510600"/>
            <a:ext cx="9067800" cy="5509200"/>
          </a:xfrm>
          <a:prstGeom prst="rect">
            <a:avLst/>
          </a:prstGeom>
        </p:spPr>
        <p:txBody>
          <a:bodyPr wrap="square">
            <a:spAutoFit/>
          </a:bodyPr>
          <a:lstStyle/>
          <a:p>
            <a:pPr algn="r" rtl="1"/>
            <a:r>
              <a:rPr lang="fa-IR" sz="2200" dirty="0" smtClean="0">
                <a:cs typeface="B Nazanin" pitchFamily="2" charset="-78"/>
              </a:rPr>
              <a:t>مک کوارى از تحلیل گران هایدگر مى نویسد:</a:t>
            </a:r>
          </a:p>
          <a:p>
            <a:pPr algn="r" rtl="1"/>
            <a:r>
              <a:rPr lang="fa-IR" sz="2200" dirty="0" smtClean="0">
                <a:cs typeface="B Nazanin" pitchFamily="2" charset="-78"/>
              </a:rPr>
              <a:t>وقتى به کل کار فلسفى هایدگر مى نگریم متوجه تغییرات عمده اى مى شویم. </a:t>
            </a:r>
          </a:p>
          <a:p>
            <a:pPr algn="r" rtl="1"/>
            <a:r>
              <a:rPr lang="fa-IR" sz="2200" dirty="0" smtClean="0">
                <a:cs typeface="B Nazanin" pitchFamily="2" charset="-78"/>
              </a:rPr>
              <a:t>1- آشکارترین آنها این است که دازاین (اصطلاحى که هایدگر براى واقعیت خاص انسان به کار مى برد) که در دوره اول در کانون توجه و کار فلسفى هایدگر بود در دوره دوم جاى خود را به وجود (</a:t>
            </a:r>
            <a:r>
              <a:rPr lang="en-US" sz="2200" dirty="0" smtClean="0">
                <a:cs typeface="B Nazanin" pitchFamily="2" charset="-78"/>
              </a:rPr>
              <a:t>Being</a:t>
            </a:r>
            <a:r>
              <a:rPr lang="fa-IR" sz="2200" dirty="0" smtClean="0">
                <a:cs typeface="B Nazanin" pitchFamily="2" charset="-78"/>
              </a:rPr>
              <a:t>)</a:t>
            </a:r>
            <a:r>
              <a:rPr lang="en-US" sz="2200" dirty="0" smtClean="0">
                <a:cs typeface="B Nazanin" pitchFamily="2" charset="-78"/>
              </a:rPr>
              <a:t> </a:t>
            </a:r>
            <a:r>
              <a:rPr lang="fa-IR" sz="2200" dirty="0" smtClean="0">
                <a:cs typeface="B Nazanin" pitchFamily="2" charset="-78"/>
              </a:rPr>
              <a:t>در عامترین معناى آن داد. </a:t>
            </a:r>
          </a:p>
          <a:p>
            <a:pPr algn="r" rtl="1"/>
            <a:r>
              <a:rPr lang="fa-IR" sz="2200" dirty="0" smtClean="0">
                <a:cs typeface="B Nazanin" pitchFamily="2" charset="-78"/>
              </a:rPr>
              <a:t>2- خصلت علمى روش پدیدارشناسانه (</a:t>
            </a:r>
            <a:r>
              <a:rPr lang="en-US" sz="2200" dirty="0" smtClean="0">
                <a:cs typeface="B Nazanin" pitchFamily="2" charset="-78"/>
              </a:rPr>
              <a:t>Phenomenology</a:t>
            </a:r>
            <a:r>
              <a:rPr lang="fa-IR" sz="2200" dirty="0" smtClean="0">
                <a:cs typeface="B Nazanin" pitchFamily="2" charset="-78"/>
              </a:rPr>
              <a:t>) که در دوره اول در تحلیل دازاین به کاررفته بود منتهى شد به تأکید بر زبان شعر در تفسیر و تأویل معناى وجود و رابطه دازاین با وجود. </a:t>
            </a:r>
          </a:p>
          <a:p>
            <a:pPr algn="r" rtl="1"/>
            <a:r>
              <a:rPr lang="fa-IR" sz="2200" dirty="0" smtClean="0">
                <a:cs typeface="B Nazanin" pitchFamily="2" charset="-78"/>
              </a:rPr>
              <a:t>3- در کیفیت تفکر نیز دگرگونى به وجود آمد: در آثار اولیه، تفکر فیلسوف فعال و جست وجو گرایانه است اما در دوره بعدى تفکر به صورت متألهانه و مراقبه آمیز (</a:t>
            </a:r>
            <a:r>
              <a:rPr lang="en-US" sz="2200" dirty="0" smtClean="0">
                <a:cs typeface="B Nazanin" pitchFamily="2" charset="-78"/>
              </a:rPr>
              <a:t>meditative </a:t>
            </a:r>
            <a:r>
              <a:rPr lang="fa-IR" sz="2200" dirty="0" smtClean="0">
                <a:cs typeface="B Nazanin" pitchFamily="2" charset="-78"/>
              </a:rPr>
              <a:t>)</a:t>
            </a:r>
            <a:r>
              <a:rPr lang="en-US" sz="2200" dirty="0" smtClean="0">
                <a:cs typeface="B Nazanin" pitchFamily="2" charset="-78"/>
              </a:rPr>
              <a:t> </a:t>
            </a:r>
            <a:r>
              <a:rPr lang="fa-IR" sz="2200" dirty="0" smtClean="0">
                <a:cs typeface="B Nazanin" pitchFamily="2" charset="-78"/>
              </a:rPr>
              <a:t>و حتى منفعل درمى آید به گونه اى که برخى از منتقدان ازگرایشات عرفانى در هایدگر سخن به میان آورده اند. </a:t>
            </a:r>
          </a:p>
          <a:p>
            <a:pPr algn="r" rtl="1"/>
            <a:r>
              <a:rPr lang="fa-IR" sz="2200" dirty="0" smtClean="0">
                <a:cs typeface="B Nazanin" pitchFamily="2" charset="-78"/>
              </a:rPr>
              <a:t>4- تغییر در معنا و مفهوم جهان. در تفکر اولیه هایدگر جهان یک نظام ابزارى (</a:t>
            </a:r>
            <a:r>
              <a:rPr lang="en-US" sz="2200" dirty="0" smtClean="0">
                <a:cs typeface="B Nazanin" pitchFamily="2" charset="-78"/>
              </a:rPr>
              <a:t>instrumental</a:t>
            </a:r>
            <a:r>
              <a:rPr lang="fa-IR" sz="2200" dirty="0" smtClean="0">
                <a:cs typeface="B Nazanin" pitchFamily="2" charset="-78"/>
              </a:rPr>
              <a:t>) است و اشیا براى استفاده دازاین از آنها در امور روزمره، در دسترس هستند. امادر آثار بعدى هایدگر جهان، دیگر یک کارگاه به حساب نمى آید بلکه به اصطلاح شأن و منزلت خاص خود را دارد. اشیا هم صرفاً ابزار و وسیله نیستند. بلکه از چهاروجه آسمان (</a:t>
            </a:r>
            <a:r>
              <a:rPr lang="en-US" sz="2200" dirty="0" smtClean="0">
                <a:cs typeface="B Nazanin" pitchFamily="2" charset="-78"/>
              </a:rPr>
              <a:t>heaven</a:t>
            </a:r>
            <a:r>
              <a:rPr lang="fa-IR" sz="2200" dirty="0" smtClean="0">
                <a:cs typeface="B Nazanin" pitchFamily="2" charset="-78"/>
              </a:rPr>
              <a:t>)</a:t>
            </a:r>
            <a:r>
              <a:rPr lang="en-US" sz="2200" dirty="0" smtClean="0">
                <a:cs typeface="B Nazanin" pitchFamily="2" charset="-78"/>
              </a:rPr>
              <a:t> </a:t>
            </a:r>
            <a:r>
              <a:rPr lang="fa-IR" sz="2200" dirty="0" smtClean="0">
                <a:cs typeface="B Nazanin" pitchFamily="2" charset="-78"/>
              </a:rPr>
              <a:t>و زمین (</a:t>
            </a:r>
            <a:r>
              <a:rPr lang="en-US" sz="2200" dirty="0" smtClean="0">
                <a:cs typeface="B Nazanin" pitchFamily="2" charset="-78"/>
              </a:rPr>
              <a:t>earth</a:t>
            </a:r>
            <a:r>
              <a:rPr lang="fa-IR" sz="2200" dirty="0" smtClean="0">
                <a:cs typeface="B Nazanin" pitchFamily="2" charset="-78"/>
              </a:rPr>
              <a:t>)</a:t>
            </a:r>
            <a:r>
              <a:rPr lang="en-US" sz="2200" dirty="0" smtClean="0">
                <a:cs typeface="B Nazanin" pitchFamily="2" charset="-78"/>
              </a:rPr>
              <a:t> </a:t>
            </a:r>
            <a:r>
              <a:rPr lang="fa-IR" sz="2200" dirty="0" smtClean="0">
                <a:cs typeface="B Nazanin" pitchFamily="2" charset="-78"/>
              </a:rPr>
              <a:t>و خدایان (</a:t>
            </a:r>
            <a:r>
              <a:rPr lang="en-US" sz="2200" dirty="0" smtClean="0">
                <a:cs typeface="B Nazanin" pitchFamily="2" charset="-78"/>
              </a:rPr>
              <a:t>gods</a:t>
            </a:r>
            <a:r>
              <a:rPr lang="fa-IR" sz="2200" dirty="0" smtClean="0">
                <a:cs typeface="B Nazanin" pitchFamily="2" charset="-78"/>
              </a:rPr>
              <a:t>) </a:t>
            </a:r>
            <a:r>
              <a:rPr lang="en-US" sz="2200" dirty="0" smtClean="0">
                <a:cs typeface="B Nazanin" pitchFamily="2" charset="-78"/>
              </a:rPr>
              <a:t> </a:t>
            </a:r>
            <a:r>
              <a:rPr lang="fa-IR" sz="2200" dirty="0" smtClean="0">
                <a:cs typeface="B Nazanin" pitchFamily="2" charset="-78"/>
              </a:rPr>
              <a:t>و امور فانى یا میرندگان (</a:t>
            </a:r>
            <a:r>
              <a:rPr lang="en-US" sz="2200" dirty="0" smtClean="0">
                <a:cs typeface="B Nazanin" pitchFamily="2" charset="-78"/>
              </a:rPr>
              <a:t>mortals</a:t>
            </a:r>
            <a:r>
              <a:rPr lang="fa-IR" sz="2200" dirty="0" smtClean="0">
                <a:cs typeface="B Nazanin" pitchFamily="2" charset="-78"/>
              </a:rPr>
              <a:t>) قوام گرفته اند. این تعابیر به خوبى نشان مى دهد که چگونه زبان شعر و حتى یک زبان نیمه اسطوره اى جانشین تحلیل پدیدارشناختى در آثار بعدى هایدگر مى شود.</a:t>
            </a:r>
            <a:endParaRPr lang="en-US" sz="2200" dirty="0">
              <a:cs typeface="B Nazanin" pitchFamily="2" charset="-78"/>
            </a:endParaRPr>
          </a:p>
        </p:txBody>
      </p:sp>
      <p:sp>
        <p:nvSpPr>
          <p:cNvPr id="5" name="Rectangle 4"/>
          <p:cNvSpPr/>
          <p:nvPr/>
        </p:nvSpPr>
        <p:spPr>
          <a:xfrm>
            <a:off x="0" y="76200"/>
            <a:ext cx="9144000" cy="430887"/>
          </a:xfrm>
          <a:prstGeom prst="rect">
            <a:avLst/>
          </a:prstGeom>
        </p:spPr>
        <p:txBody>
          <a:bodyPr wrap="square">
            <a:spAutoFit/>
          </a:bodyPr>
          <a:lstStyle/>
          <a:p>
            <a:pPr algn="r" rtl="1"/>
            <a:r>
              <a:rPr lang="fa-IR" sz="2200" b="1" dirty="0" smtClean="0">
                <a:solidFill>
                  <a:srgbClr val="FF0000"/>
                </a:solidFill>
                <a:cs typeface="B Nazanin" pitchFamily="2" charset="-78"/>
              </a:rPr>
              <a:t>تحولات فکری هایدگر در دو دوره عمرش</a:t>
            </a:r>
          </a:p>
        </p:txBody>
      </p:sp>
      <p:sp>
        <p:nvSpPr>
          <p:cNvPr id="6" name="Rectangle 5"/>
          <p:cNvSpPr/>
          <p:nvPr/>
        </p:nvSpPr>
        <p:spPr>
          <a:xfrm>
            <a:off x="0" y="5880074"/>
            <a:ext cx="9144000" cy="769441"/>
          </a:xfrm>
          <a:prstGeom prst="rect">
            <a:avLst/>
          </a:prstGeom>
        </p:spPr>
        <p:txBody>
          <a:bodyPr wrap="square">
            <a:spAutoFit/>
          </a:bodyPr>
          <a:lstStyle/>
          <a:p>
            <a:pPr algn="r" rtl="1"/>
            <a:r>
              <a:rPr lang="fa-IR" sz="2200" dirty="0" smtClean="0">
                <a:solidFill>
                  <a:srgbClr val="FF0000"/>
                </a:solidFill>
                <a:cs typeface="B Nazanin" pitchFamily="2" charset="-78"/>
              </a:rPr>
              <a:t>{پدیدار شناسی: سوال از معنای پدیده ها و کشف ذات و کنه آنها ، معرف ماهیت انسان و تاریخ انسان است و کانون توجه خود را ادراک بشر خصوصا کیفیت تجربه های زیبایی شناختی او قرار می دهد}</a:t>
            </a:r>
            <a:r>
              <a:rPr lang="fa-IR" sz="2200" dirty="0" smtClean="0">
                <a:cs typeface="B Nazanin" pitchFamily="2" charset="-78"/>
              </a:rPr>
              <a:t> </a:t>
            </a:r>
            <a:endParaRPr lang="en-US" sz="2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1446550"/>
          </a:xfrm>
          <a:prstGeom prst="rect">
            <a:avLst/>
          </a:prstGeom>
        </p:spPr>
        <p:txBody>
          <a:bodyPr wrap="square">
            <a:spAutoFit/>
          </a:bodyPr>
          <a:lstStyle/>
          <a:p>
            <a:pPr algn="r" rtl="1"/>
            <a:r>
              <a:rPr lang="fa-IR" sz="2200" b="1" dirty="0" smtClean="0">
                <a:solidFill>
                  <a:srgbClr val="FF0000"/>
                </a:solidFill>
                <a:cs typeface="B Nazanin" pitchFamily="2" charset="-78"/>
              </a:rPr>
              <a:t>میراث هایدگر</a:t>
            </a:r>
          </a:p>
          <a:p>
            <a:pPr algn="r" rtl="1"/>
            <a:r>
              <a:rPr lang="fa-IR" sz="2200" dirty="0" smtClean="0">
                <a:cs typeface="B Nazanin" pitchFamily="2" charset="-78"/>
              </a:rPr>
              <a:t>از زمان انتشار کتاب هستی و زمان تاکنون آرای هایدگر منشاء تاثیرات به سزائی در قلمرو اندیشه در حوزه‌های فکری گوناگون با درجات و شکل‌های مختلفی بوده‌است. مکاتب فکری متعددی با تاثیرپذیری از تاملات هایدگر شکل گرفته‌اند. </a:t>
            </a:r>
          </a:p>
        </p:txBody>
      </p:sp>
      <p:pic>
        <p:nvPicPr>
          <p:cNvPr id="36866" name="Picture 2" descr="https://encrypted-tbn2.gstatic.com/images?q=tbn:ANd9GcTxam3dJK0oyo85e5aumOVFwPMajIQ4W2xt8Dz0iYdHqIg4lXzR"/>
          <p:cNvPicPr>
            <a:picLocks noChangeAspect="1" noChangeArrowheads="1"/>
          </p:cNvPicPr>
          <p:nvPr/>
        </p:nvPicPr>
        <p:blipFill>
          <a:blip r:embed="rId2" cstate="print"/>
          <a:srcRect/>
          <a:stretch>
            <a:fillRect/>
          </a:stretch>
        </p:blipFill>
        <p:spPr bwMode="auto">
          <a:xfrm>
            <a:off x="76200" y="1066800"/>
            <a:ext cx="1938737" cy="2514600"/>
          </a:xfrm>
          <a:prstGeom prst="rect">
            <a:avLst/>
          </a:prstGeom>
          <a:noFill/>
        </p:spPr>
      </p:pic>
      <p:sp>
        <p:nvSpPr>
          <p:cNvPr id="36868" name="AutoShape 4" descr="data:image/jpeg;base64,/9j/4AAQSkZJRgABAQAAAQABAAD/2wCEAAkGBxQTEhUUExQWFRMXFxgYGBYXGBcYFxgYFRQXFxgYFxcYHCggGBolHBQXITEhJSkrLi4uFx8zODMsNygtLisBCgoKDg0OGhAQGiwkHyQsLCwsLCwsLCwsLCwsLCwsLCwsLCwsLCwsLCwsLCwsLCwsLCwsLCwsLCwsLCwsNiwsLP/AABEIAQEAxAMBIgACEQEDEQH/xAAcAAACAgMBAQAAAAAAAAAAAAAEBgMFAAIHAQj/xAA/EAABAwEFBQUGBgEEAQUBAAABAAIRAwQFITFBElFhcYEGIpGhsQcTMsHR8BQjQlLh8TNicpKyohYkNHOCFf/EABkBAAMBAQEAAAAAAAAAAAAAAAECAwQABf/EACYRAAICAgIBBAMAAwAAAAAAAAABAhEDIRIxQQQTIlEyYXEjM0P/2gAMAwEAAhEDEQA/AOQQvCtytCoWbzFu1hOQXoEc1PRoucUAkJYdQVlNk5Ankmi6Ozu2cZPAE/JOFh7MtaMWDrHzQJyypHMKV3vccGk8laWLs5Vdm0tHHPzXUKdgpsHwgHgBPkh7S5gnQrmIsjfQnWfsuxp77j99Fa0btptybMaQjjUJyW2xGaRyQ6hJ9mjafD0UzaI+/pCIo2eeSIFlGYxQ5h9sDNmkZY8c+ihdY92en0V42kDkFK6hOQE/esoc2DghSq2SZloB5Kmt9zAk7MNduOXQ/VdDqWA4z6oS0WEOJ9UVkrsR4zlNe7XNOLTG8Y/YUNosezxwnCZjfC6Db7pcNoiHYYb+Sob5sEEECHYDpuPirRkmTkqFAhaEKztVk93g6ZOPIIFwTtnRWyIIimh1I16hJWbYBK1lRe9WhqpFFjSloMaV4hBWWKtGcgcsaMV4URYqJc4AZn5YyuKE1hsheeEp1uC5HPMNAwzdGA4CdeKj7N3O6q4NYJaIDnHInWPvRdFNFtBoY0DaGfBcZsuTwD2SxtpAAZ+ZUznYTkgalo3eKDtltAHHmg3ROMW2a3nbQDAxVW2qXY/0EDUrl7onM56QrKzUgYx2Rp+7nwUJyNsIUTsblJjicPLMo2hSBP6nHfEDzzQwqaME/wCo6714bW1p7z+9wx+qjyZbiXDW8D9+KmpxyQFPZcP1nxRFN7ePX6rubO4h9OiM0TSIGiCovG8easKPI+oTKYkontbHGB80K+hJ8VYU6W6Oi3eyUbsVKimqWfh9EBarta6TGM57kwupEcuSHfSRTaA1YhXjcIdPrr5pVvO4HNEjMab9y65aLOCOKr6lmBOy/Ccirwy+GRnja2jitpYQYOHBQFy6P2i7MkklrR1Bk9QUkXpdTqZxGBVBoTtFWaq0NVY9qjcE6VhcmbmqsUKxNQnIOAVzctKThr4xIwHPHwVQ1smE6dirCalZgjADbPMmGjoAojZHSOmdnrI2y2bacACBlxMYePoga9Uux34ou/K01G0W/Cxsu5nf0QNUgfea5mJfYFaqoa0/q9Eu22196Imdytrxr+A6pZtdpIccgpSNmNUFWY4jLAa5A458kd+I2QTBcd2rjvO4cFTMrS1uBEnE79cd4V5ZG5DIa8Tw3YKMrNCZLTqOIBfMn9LcgrSx0DE7LY3kSUP+HmADHTBH0oGBnqT9hTaKpmtF8OgbOGkZeas2Mdw5ZoFtlB+EcsYR9Cnj+odZ+SWg2SNB1A8B8kRZS0alp5ED0WzZ1d/yHzUjw4RBY7lIKKFC6U64jeM1Js5xiOMIRgadNgjifIqfaO8nniqJiNGPDtCekKKoHdOJ/hevJOZd0EKA8nE8Suk6AokdQbwCNd6rrWwOBA/4nPpxRdRoB/U3ccx/KCrEH9eO7JJY/EnstQVGbJPIxiY0PEKlv65Q4Q4S06xiOI1CNLy0gj4gfsq+NNtVgMZiR14rVhnyVHn54cJWujgl/XS6k+CDBydvVJVokLsfaK6w5rmOxjLeOq5jeVkLHFpJ4FWToeEuSKQsXqJLVibkGgmyMkn71XW+wNh2CDqYJPASVzHslZveVMchiemXr5Lr/Z3uh8ftcP8Ax/lK1TJZZ8lo9c/ac9/7nGOWnkhK544qWk+YA/oBa1Gxz3oEolLb3GYBAnfngJlLFoYScQDqOKvryMOxM/0dVSuEluEYb90KUuzbDojYCDicBp5kK3u+04iMc44anyKoQTBnWSjrjrd6NTruG708ErjoohlbV2JqYkDuhoxJJ3BHXfXdUp7bmFhJOGHIGYzQ9GppCtA5uRMcNBw5qbVjqJ61jddrxKJs2zo53QlbU6bcwQiBSjVLQyYbZZj4p5hSmmdWtPFpg+H8oRzi2MZVlZqu1HJGjmvJCMRi0n73FeCzj9Ltk/tI+SNIAzxXlRkjfz+qPEWwGo9wmQ3xjyhRO2zm9reTSfNFGmXDAmOixtnP7j5JXsYrnA4N2wYyJaZ9cUJaqZ0DTxB14gq4rUscXeYlBV7KPi2nbW/+MikaDaKGoCBwmOIOnRXdwPmm4TiD6ifWVX2uhPxZ74IngRvRXZ+tBeOAw4hVwOpGf1STga3tZg4Ygg6GFzHtPZC2psuGBxB3FddtbmnAyPRI/a679uIOWIO4gz5hbGYcMqZzG0U4cRuKxH26gS8nKc+a9S8jYWvYSjDHHXD/AKz810O6gTtgasd4kJB7EO/L5u9AB8k93TX2Xg6Tj1Tz7Mb6NrM2GneYHhJWlepDZ35DgiX0SKjwfhGXIkH0KCt0EyTJ0Gn9IMMBUvWqdf4G9AA67j6goy+RiRgq2e6eX8KTNkeiSt8AIWXTg4HcCegXr3d3h9URddm2iMow375XLoZDJdjDG1q7TcFZvojKCT4k+GK9s1naGzInfh6ST0RdOySM8sjiptbOcn4AqYLSMNnhOU5g+avrLaqTBsP7xnIEEz0MqnqMbI2j0nLVe0qLSAWjESMpOOErkl9Akm/IwNrUnYtd0MragzGWnGcR8ksuBHDgjrBa8YJxXNjwtLsZ3iYle7MKGzVxqiaow5ldoNsF2IJ8tyx1XHD6YLLQSMfFCVKms/cLmkGyepT1jT7zUFWqMjgNEKLZsGdnDmYRjqlOsO7gSMs8eBXOF9E3krtFXWrtJA1MjwWXFS/MdxafULapZhBIzGfIx4Ka4W/mmf2/NdCNS2TzyTg6CLXRSp2n7tNz8i0H0T1bGa+KS+2NL8t2HdcCDyWyjzoM5RWvMEmRB4E+KxVlak4GCRhIx4EhYn9uJo9xl/cVq2KTCNCQepTvdtuDiDOgn1BXNrkfLAzl6wmMW33bhs5Dz0STWzoq0dGtVUvpgj4hAdxbofl0VZbHjZIGf6jyEwhLvt5wOU6HjmFreloGkwRMajn1lSl0GEaYtXnV73HVDDJeWypJWWJpJj7zlJWjZRlUkDorW6nSxsTtBxJjDAxCDq2fniAj+zbNkuMYfRdejhms0Bo8/VTC3FxknZZjGzBc7jwHFBPftt2ROAz8B9VSPe8+82gRAJA5DugHckStjKu2OFjfRnA05/1OxPMyr6yvYAJAaTEHAtduh2/guK3RXaa351VzGQT3W7UnQGV0277A4WOnXZJD2jbpfE1wJiQDkVV4+Kuycppy4jBel006tMkENqDIj6JH/GOpVNl+YPir+lXcGbVF0t1YT8PDFLHaAPFRjnN2Q8TxG4pHspCDiNl0233jiMUyOHdA3pG7M1O/94Sns1AGjVSsaZXWq0bJGEyhGd4wAXGdMvFaQyo/aqSGtPdEkDPWM1ci3UqbcCOA48AMSqKP2TbfhAFru8hpcW5DVA2azAlrmENdw13QFZ2m9Gk7LiGjc8iTzbOCq7S1u1t0T3xi5kyHAZxuOC5/YYR8MLc47RBwMgg6HQg/eq8uhv5rzwA8z8gFl4VAae15nUT/AGpripy151kY8hKOPbMuZcYstajdoJV7Q2bbpObunw/pNtN09UtX4+HRvn781qRhifP99MJrO0xx5r1E9q2D8S7TALFUrYBc1YhwAxOPhqrWnXftkg4N3eap7hH5k7h6pqs13y2SDGZ3lRyypmvDH4h1221wY5+1LsdmcscFHUrGXFxxhU7LVO0xgMNd4BH2c7U78fJRl+yqSsgrOw6oqwuiCqyo+SQcwVPZbRHig1oYZrOwPg9AVYusexTloIgGY81W3fVGAPNMbHlzCN4yUro5oqbBaS4loM7zwTNTu2WgOaHN8xhPXVKtGyuYSW4wU63JeALACfFFDqTSKiz9k7MX7RY8ifhxg8+CcnVAGBsbDAABAjAZCemi0BM4HSVt7kfqx4J+TaoSo3yoqrKA2oXASDwGM796W+1Tm1KrGt07zh+3gnGu5obgBwSfbKR2nO1Jk8UjaKcuUrPLkfDxuTpRrSMdRgkOys2Xg7sU7WHvNBPRSaZWSVG1ooM93LgCcZGWfFKHaF1QUHOpDYiNotBJAJInaOmScBSLnvGeAI8IK9pUnNJiAw569Crx62JHSaOQXXDvdsax5r7Uue47TXNM92CcDMHene+bA2zVKbqWAcdktnJ0EiOGBwKv/wD+cxlT3gpNDo+JuU5ZHXko7RYA8hzmlzgdpu1EA7xGsJpu1SJY01K/Bl4N2abRrl8/mrXs8BsAbyfWPkqe3O95DtM/EfwrW5KsADr5oYq5GT1F8A+g3Ejc4pQ7XVfzPPyTfEGocpIPUhc07YW/89wGmHy+a1IxR7EG9rMKlQuJGnksQNrqbT3EZAkDlK8VCoL2Zoy8jUx5Yp/vJzaVmMxtnAfJKfYak3bM6Yq+v+r717W6NxKx5neQ9HEv8ZDcdjAs9Qx3iYnqMPVC2E4xz80XYbUWsezRwnwxBQzWRU5t+aV/s5FXbWw4qGm7EI29Gd6VW5HzVY7QH2MF22mSDGZ9P6TndNTaZ/q/kJDsNXL71TRc1uGOOJjooTRSPQ1XfZB3g6MSPl9FrVuxwM0zAIkA+iHsF5RU4K6/HNhoOEDAdf5KS60GmnZpZm1wMuEmUVZ6bnYuPIDhxWptHvDAkDFH7MADTcuRzbB7SYGGeGeWSXLyaM0x2un3ZjCcT0SZflrkhjN+iahoJBFhoknBM130CB9wDoqy4bOABOGhlNdjswnCUOwynQEC4PYSIOSIqVRTMO+E5H5KW20gBxER09Vo/ZqNAcMx4QfVd0TvySCmMwcJU1QANkx9hUos9ZpwIInfoiXU3QS8iNAN3NHkBx+mV9TZ2cM8cOqkup2LDwx++oQ14vDWEjQEg9ERTrso0g95juyN/RNgVyZm9TqKQfetu92wyYGJ6DJcQ7TXwXOcRgXEmevom3th2i2qDiD8RIA4BcttDySCVuijFGJ4HL1ROMrE45L2ftTmEubjGY4Jsa73pB/djhn/AAkzs/VAqQciE5WeyEbJEAHdrjqsmWlLZtx7gFuspwIgNbiRv0zVY9xFSP24dJwTDEAzuMegVFeVPYrCf2jyhSTtjqNAV4nGFXVGd375KwtcFwI4nxj6LQNlpn7BTJ0GiC7zJA34eaYaLNkc8T6Qqm46U1W858012qxxphsE+ZOXVLkYUC2a1kuBmcB4gwr6zVi7ZEY9fDglGg7YqxkMCOuPzTRYGggHrKi1RaDsa7CMuSsqDCY11VXdwkDgrGva9lsD4jhCCZ1FN2qvgNApNOJ3JTfVbtCc81N2ksrm1A6doancePBKXaiz1i8OYTswI2fUqqV6C0lHR1K6ba07PLzTbdFo2jjguDXNelWnAqHHQz6gJ+u3tKABJQcXFkWuSH+890jNAWb4TjqY8f5VBU7QF/dZ3nHy3lG9nbYX0scwTPVI3seGN1ZcMfm3dHnP0UlR42SHckJWqCDohK9fHHLTwXWc4gl7UpbsAzJjxIXOe3naEmp7um6QCd+RjywXQKji49D0wj5rivaZhbaKjTmHYHhotPplsyepMva37Qa0ZNEddVVh68JWZLajIbQFigdWWLjgKlU2SCMwul9n7aKtAO3YeELmTWph7PWxzA4Y7JIkfRRzY+aL4snF0dCstL3kHSVT9q6WzWbjopLF2kpsHeIHD+EuXnfBrVnOybADR/t181ljjlfRrclRLUPwx94qaPFDVPhwzwUjKmAneB4D+E1AQTcDTtOdu+sp1tbD7tr94PgI+nmlbs02drifXLzlOtrZgGDJtMmOn8BSn+Qy6E+pTxB1DRHRMVzgua0DSJ4QqWqzvDd/P8pp7PWIgZxxSTK40MlnAaCYGXRQOBdLt+A4BbWp4waN0nkOHEqJ9cSBxHyXRQWzyvQaQRE81VWq4gW5dNwVwGyY8Y+9xUlZsgayD5pmS5MSbf2Mdsh7Ai7r7IVAR7yOW7mn5lnDWNH95qVzZcuvQPd8FPdt1sp5DGM/vRV9yP8Ac2irTORdLeThPqmOrTxww+8FSXtR2LSx0YOEE8Rl6lB7RbFO3TLW0vHOYlVVTvOG5GWt+y3hChslLAE5ASegSo6RUW97mvw+HHHHT7K5525oNNUvBBLgCQNDkm3t9eD6TGhpjaPhhOBXMLwvBzsXGfvet3p1qzzs73QE5wCHfUlaOcXFEMowFpM5CKa9W6xE4He1MfZ2x7TOclL9UJ87IMAgHcio2dJ0im7RXO9tMvjLHzVNZ3SAV2a03R72k4aERlvXIHWR1GpUpOGLXEdND4Qlyw4jYZ2WdkfLfv73r2pnwz8Qh7E+ORW9U5DXI9Fla2a09DD2Ub3xPwiCemPzKcqrx7mrUIAL+6OTsPQJDuWrAABxcdn76JxtNaaVJp/dtEbw0ED1CzT/ACLR6K9tIe8aBiN/D7CbbK4UWF7sgOp4c0FdVhae86IGPAQibbQL3snBnxgR0BPmpvZZfQRRa40y93xOkngMgOgQT7SA8awMfl6I63Xiym3GAdBBx6JKtl+vLpZRcTjiQQD4hUjFsXbHJluHvJ0cB4j+kabU3ukHKcOoXNKtrthxayB0UbbwtQ+JlTDGW4jqmeNne2vJ2alaQWgCI384yURtMF0dFy2l2orgYA/8T6QpbP20cCPeehHmg4MV4UumdKq2kAgbhnrJ+/JUd+2gh1HUbfhgf5Q923gK4lp6ayvO1DS1lEziKgn/AIkJOg4lU0i2t5Gy3WcFLWqd0N1MDzx+a0pMltMnKR81XX5e1Oz7NR7oA9YMQkVvo6b2J/tTqAUmNnHbPgBmuVOJJjGEwdq7+/F1i6CGjBo4TMniVVUqUL08MXGCTPNyyTlaMo0YErSq+TwWV62gUBKsTJNvcsUJesXUcE1RMpzuXu7J4BKtRuM+iarCe4J4J4izZ0u4aoLRMJd9onZYVG+/pN/MYMQP1N3cxot+zl4SYlOtOHt2TqrNKUaM3JwlaPnxhjqt3OnNXva65/w9oe2IY6XN3QTOHI/JLs6bsivPap0z1VK1aLW7H/CBhBlOLnzVps/awf8AkZPoka6Kn5g5prtNcsqNfoWxPEH6LNkXyL43ocaMEhmWU8TgUZe9UNg6kR0Bn5pYui9QX8dy2tN8itUdsnBvdHGMD5yol6sKZZS9xcZJyEzj9Fuaezg4YeK2stYiPLcrQVmvnaA6rthqugSjY6f6Scp8UfQu+nAbtmTnEearTYmE4OLdDBXtWxObi1xMRrnv6plJoYtXXEwj4m74+qpbTcEkh4Zs44Z580Raahb3mvII3weUoy7KFetG2Q0cM+fBF5JUDlSF6zXF+Hd7yi4hozZw4Jm/CfiaZacSWkt4OEEenmmqx3NT2dkgERrmVE66W0H7bPhOEftJ1SNSkrIe+r/ZQ2NxNBp3eoXNPaRbg6qylOQ2j1wHoV0e2VAxtTQbTieAxcVw297d7+vUqaE4chgPviq+lhcr+ifqZUv6C+5EqOtQkYFT0mAiCvHsjivQMJWvsjghajCNFeMJK0eycwiAphTXitnUGrETiV85EcJ+80w3QNunxGaoAZ5Rx+WKuOzlbZeWRAd6jFNDsSfRYWCsWv4yug3NbO8370XPLWzZqCNU23NXxaeXorR7ojNast/aFcBtNm26YmpTG0AM3CMW+HouI1Mp1BX0zc52mjdC557SvZ64l9qsrZw2qlIa73M47wo58e7Q/ps9fBnMLrdNQcfqnOvZveNbSBAJ1dhs6SfNc/s9fYqA5Y48NCme11XACoJI15cPVY8sNo9KEtaG2ydnKdB7Q+o55I+MOw6AALLw7JPoN95SJfTxJwl7cSScMwqyx3wHMAccMIK6ZcdU7DQ7FpGB18VnlFrs0e70Jdy2gkQ4hw36Jlo2dpEjVDdqLg/D/wDuKP8AjJ77P2k/qHCcwgaV6bMHhl1U/Ja+StF5ZaA2iAMR4YKa3WxlKARJIwwEngEt/wDqENdOc6I657LUtL/ev/rgE1JInJ12F2Wyl79twGeAjAeCbLDYgBO9eXfTawQRCsDUgSMlJq+yE5t6CKbYQt51B7t2/wCei0Nq2WlxOHz3Khtd7BztgkDGSNTz3BOnqiKi7sTPaC+qLJXcxpza1x/awmHHrAC40wr6ZrGnWo1KTmFzajdkxyhc7PsiGzhaHbektGz1jFa8M8cIJWJNTnJ614ObNap3NMIy+bmr2Op7uu2DHdI+Fw3tOqEJwWpU9kXaZCRGSjqOOikexRVAc0TjKbsMlii2li44ls5P3M4ZeKJbUIIIgREb5hAUX4QOEjWQcUbSIMjX1zj0XIDRfVLUHtY4ZjB079Uw3LUw6JHp1iAeOeB3yCru5rfBb4K0WSlHR1DsbbsXNJ3QnhhkLk3Zu17NQ4/e5dIuy17QTzjyVmSXxkc69q/s694DarI0CqJNSmMNsfuH+v1XLbpvXu+6qSC2QJHiOBC+q3NkQuJ+1nsLJNpoNh899rcnjfGjvVZpQU0bMGbi6Yh2Gts1NkGWuOXFdv7KO2W0qb8TUnunTAf2vnm67Yadam50w14kawDjgvoXsrbmVK23MikwuHCYHjiseWNUegpWmN1osg2C2A5pBBB3ZFcJ7Q2j8PUfSP6SY/2E936dF3N9fZEuMHZmOZXDPapQ26gc34gc+BP1xU1FWUwzkkz3spYXWl+2fgGXHeu13RYAyiIwC5t7P6YbZuoHouuXayaIHBK6cqFyTZvSpAjJLF/Xo6z1NluOo+iZbRVFNpJOS5ne1V1oryMvogoryDGnJsuaN81KuGzGZnnqp7r7OUxNQuc9zjJLjPhuClum7A1uOJOEJjs9gDW8M4XNLwUnxitdmtGxsaBGC0q1sfhOzlKHq1zTJByQ4vDaw0U2yUU/JXe0O7adew1doDaY0vY6MQW44dJHVcBY4Z5cF2b2l32KdkcwGHVO6OP7vKVxwOHMcF6Hp18dkMnZ4+EDaDoNFZhgInLDVV9VXJIGJ4hYtameC8XBPLO6Dp/WeCsbFUOEk7sPL74que3HL+fuURZ38PrKKOLBrmnSD165LQVSx3mOiko1AWz5YE5QcBwWWtocJnDn9wmQGNFxXhL2nePNPtx3rsuAJ1XErqvDYfG4yPFPtnts7JacwFeEjPlgddvW/wCjZbM601nbNNo0zcdGtGrjkuCX/wC021WuoT3adEHu0wDlptunEqw9sN7OcLFZ5IaKXvnDQveYB6AO8VzipZyMRy8slF6bobDBcVZb3oxtb8xo2an6m/uG8cU1+zjtCWvDXa/F/wDnIeiQaFogRjA8Wk/JWF1WrYqh2uE7lHLFSjo2Y5U6Z9A2y8ZYXE4xC5h2iO0+SUy228vyWgYlwEcUtX0zYYAficfUrAuzTHQydi6H5LZyzXWrvqTSaBuXNuyzIY0aABdHu1wFKQEifyEy9A181QG7JzIOaWrrsbS8uzx80f2ltGBcdJA6oXsvZ3Px0mUkm7oaGo2X1SGBhG9XLTIVNb6Jjj5KBt7+6ZBxcE0J06FlHklRaW+wio3ZICoLxsDqNMlrQ4jXcOHFXV2Xn70ZI20AFpB1T0u0JbTpnzN2rvV9e0O2iQGdxrTIiDuO9U8DAjwXUfarcTRQZXLQ20MqCm92A97TcCWPPEGB4rl9SIzngt2KVx0Rn2esk4zGiitDBzUtKjh94dFFVqAYab1QUrnZrFtUbjhksXBJHtnnp0xUAdzRz2TnmRhpjjohKrMO6ZGf180QBLapdAn5TGfVH0T3cQADHMblUUz4ophJwmIwjLx4fRE49vCyT3h8WOoGWgCMuC94hjjiCvHjIeJP3kq+3WIg7TcCD48oRToVq9F/7WHTaqD47rrLR2TvjanzS5R92aRk986zlGQjcmimG3nZadBzgy3WdpFMOwFVhxgHfgEl2uyVKLtmo1zHDfwOm9GS8+Dsb1XlEVTPccM17TqQRzWu2Ce8J+p1XtCltOAGpU2UR0y5LVtlu18LQMOMKC/K+3UA3FbXHS2WOdoD48F5Z7OXP23ZF2HzWJ9mxIe+y7pgRK6XQpj3bYwyKQeyFIT1XQa5DWcgopXYmV7SFO/h7x5GgKuLus4pUxlJ1Q9lsXvHbWk4qwtrQBwAhJxtnOSSSIveNzLgG7t6Bp2VlZ5AOA14qrq2uXbDVcWOzim3dvKZo6mgix0PdkgHu70Ux0vx0yS1bL1c5+wwHomCx0hsgT38ySjFW9nTtLZp2kuCna6ZY8SPTcQvnPtBc5s1d9J4xYcDvacivqNpAC4Z7Z2NFqpvAxLCD0OE+K14nT/pB7Rz97ZCHqHd97iVv70xB37vqo7QMeHgtKJkWIyWLHM4lYuOCXfp5hDv+v8A1KxYica0s+vyCMZm/kPUrFi45klTNv8AtZ6lS2vJv3qsWLgFfZP/AJlD/wCxnqE0+0/4B/v+SxYrL/Wyf/Rfw5wj7m/ydD6LFizy8miPaH+7f8A/3/JWrc6axYsT6Ni8Dt2U+N3NPdv/AMZ5LxYkj0yWT8kQ3V8KhvD4SvViCEl2KF3/AOfr9ExXp/jPP5LxYu8Fn2iguT4012H41ixDwDJ2G1Fw72w/5mcj/wBlixaMf5Ik/wAWIFTRR1clixbCBGczzWLFi4J//9k="/>
          <p:cNvSpPr>
            <a:spLocks noChangeAspect="1" noChangeArrowheads="1"/>
          </p:cNvSpPr>
          <p:nvPr/>
        </p:nvSpPr>
        <p:spPr bwMode="auto">
          <a:xfrm>
            <a:off x="155575" y="-1790700"/>
            <a:ext cx="2857500" cy="37433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6870" name="AutoShape 6" descr="data:image/jpeg;base64,/9j/4AAQSkZJRgABAQAAAQABAAD/2wCEAAkGBxQTEhUUExQWFRMXFxgYGBYXGBcYFxgYFRQXFxgYFxcYHCggGBolHBQXITEhJSkrLi4uFx8zODMsNygtLisBCgoKDg0OGhAQGiwkHyQsLCwsLCwsLCwsLCwsLCwsLCwsLCwsLCwsLCwsLCwsLCwsLCwsLCwsLCwsLCwsNiwsLP/AABEIAQEAxAMBIgACEQEDEQH/xAAcAAACAgMBAQAAAAAAAAAAAAAEBgMFAAIHAQj/xAA/EAABAwEFBQUGBgEEAQUBAAABAAIRAwQFITFBElFhcYEGIpGhsQcTMsHR8BQjQlLh8TNicpKyohYkNHOCFf/EABkBAAMBAQEAAAAAAAAAAAAAAAECAwQABf/EACYRAAICAgIBBAMAAwAAAAAAAAABAhEDIRIxQQQTIlEyYXEjM0P/2gAMAwEAAhEDEQA/AOQQvCtytCoWbzFu1hOQXoEc1PRoucUAkJYdQVlNk5Ankmi6Ozu2cZPAE/JOFh7MtaMWDrHzQJyypHMKV3vccGk8laWLs5Vdm0tHHPzXUKdgpsHwgHgBPkh7S5gnQrmIsjfQnWfsuxp77j99Fa0btptybMaQjjUJyW2xGaRyQ6hJ9mjafD0UzaI+/pCIo2eeSIFlGYxQ5h9sDNmkZY8c+ihdY92en0V42kDkFK6hOQE/esoc2DghSq2SZloB5Kmt9zAk7MNduOXQ/VdDqWA4z6oS0WEOJ9UVkrsR4zlNe7XNOLTG8Y/YUNosezxwnCZjfC6Db7pcNoiHYYb+Sob5sEEECHYDpuPirRkmTkqFAhaEKztVk93g6ZOPIIFwTtnRWyIIimh1I16hJWbYBK1lRe9WhqpFFjSloMaV4hBWWKtGcgcsaMV4URYqJc4AZn5YyuKE1hsheeEp1uC5HPMNAwzdGA4CdeKj7N3O6q4NYJaIDnHInWPvRdFNFtBoY0DaGfBcZsuTwD2SxtpAAZ+ZUznYTkgalo3eKDtltAHHmg3ROMW2a3nbQDAxVW2qXY/0EDUrl7onM56QrKzUgYx2Rp+7nwUJyNsIUTsblJjicPLMo2hSBP6nHfEDzzQwqaME/wCo6714bW1p7z+9wx+qjyZbiXDW8D9+KmpxyQFPZcP1nxRFN7ePX6rubO4h9OiM0TSIGiCovG8easKPI+oTKYkontbHGB80K+hJ8VYU6W6Oi3eyUbsVKimqWfh9EBarta6TGM57kwupEcuSHfSRTaA1YhXjcIdPrr5pVvO4HNEjMab9y65aLOCOKr6lmBOy/Ccirwy+GRnja2jitpYQYOHBQFy6P2i7MkklrR1Bk9QUkXpdTqZxGBVBoTtFWaq0NVY9qjcE6VhcmbmqsUKxNQnIOAVzctKThr4xIwHPHwVQ1smE6dirCalZgjADbPMmGjoAojZHSOmdnrI2y2bacACBlxMYePoga9Uux34ou/K01G0W/Cxsu5nf0QNUgfea5mJfYFaqoa0/q9Eu22196Imdytrxr+A6pZtdpIccgpSNmNUFWY4jLAa5A458kd+I2QTBcd2rjvO4cFTMrS1uBEnE79cd4V5ZG5DIa8Tw3YKMrNCZLTqOIBfMn9LcgrSx0DE7LY3kSUP+HmADHTBH0oGBnqT9hTaKpmtF8OgbOGkZeas2Mdw5ZoFtlB+EcsYR9Cnj+odZ+SWg2SNB1A8B8kRZS0alp5ED0WzZ1d/yHzUjw4RBY7lIKKFC6U64jeM1Js5xiOMIRgadNgjifIqfaO8nniqJiNGPDtCekKKoHdOJ/hevJOZd0EKA8nE8Suk6AokdQbwCNd6rrWwOBA/4nPpxRdRoB/U3ccx/KCrEH9eO7JJY/EnstQVGbJPIxiY0PEKlv65Q4Q4S06xiOI1CNLy0gj4gfsq+NNtVgMZiR14rVhnyVHn54cJWujgl/XS6k+CDBydvVJVokLsfaK6w5rmOxjLeOq5jeVkLHFpJ4FWToeEuSKQsXqJLVibkGgmyMkn71XW+wNh2CDqYJPASVzHslZveVMchiemXr5Lr/Z3uh8ftcP8Ax/lK1TJZZ8lo9c/ac9/7nGOWnkhK544qWk+YA/oBa1Gxz3oEolLb3GYBAnfngJlLFoYScQDqOKvryMOxM/0dVSuEluEYb90KUuzbDojYCDicBp5kK3u+04iMc44anyKoQTBnWSjrjrd6NTruG708ErjoohlbV2JqYkDuhoxJJ3BHXfXdUp7bmFhJOGHIGYzQ9GppCtA5uRMcNBw5qbVjqJ61jddrxKJs2zo53QlbU6bcwQiBSjVLQyYbZZj4p5hSmmdWtPFpg+H8oRzi2MZVlZqu1HJGjmvJCMRi0n73FeCzj9Ltk/tI+SNIAzxXlRkjfz+qPEWwGo9wmQ3xjyhRO2zm9reTSfNFGmXDAmOixtnP7j5JXsYrnA4N2wYyJaZ9cUJaqZ0DTxB14gq4rUscXeYlBV7KPi2nbW/+MikaDaKGoCBwmOIOnRXdwPmm4TiD6ifWVX2uhPxZ74IngRvRXZ+tBeOAw4hVwOpGf1STga3tZg4Ygg6GFzHtPZC2psuGBxB3FddtbmnAyPRI/a679uIOWIO4gz5hbGYcMqZzG0U4cRuKxH26gS8nKc+a9S8jYWvYSjDHHXD/AKz810O6gTtgasd4kJB7EO/L5u9AB8k93TX2Xg6Tj1Tz7Mb6NrM2GneYHhJWlepDZ35DgiX0SKjwfhGXIkH0KCt0EyTJ0Gn9IMMBUvWqdf4G9AA67j6goy+RiRgq2e6eX8KTNkeiSt8AIWXTg4HcCegXr3d3h9URddm2iMow375XLoZDJdjDG1q7TcFZvojKCT4k+GK9s1naGzInfh6ST0RdOySM8sjiptbOcn4AqYLSMNnhOU5g+avrLaqTBsP7xnIEEz0MqnqMbI2j0nLVe0qLSAWjESMpOOErkl9Akm/IwNrUnYtd0MragzGWnGcR8ksuBHDgjrBa8YJxXNjwtLsZ3iYle7MKGzVxqiaow5ldoNsF2IJ8tyx1XHD6YLLQSMfFCVKms/cLmkGyepT1jT7zUFWqMjgNEKLZsGdnDmYRjqlOsO7gSMs8eBXOF9E3krtFXWrtJA1MjwWXFS/MdxafULapZhBIzGfIx4Ka4W/mmf2/NdCNS2TzyTg6CLXRSp2n7tNz8i0H0T1bGa+KS+2NL8t2HdcCDyWyjzoM5RWvMEmRB4E+KxVlak4GCRhIx4EhYn9uJo9xl/cVq2KTCNCQepTvdtuDiDOgn1BXNrkfLAzl6wmMW33bhs5Dz0STWzoq0dGtVUvpgj4hAdxbofl0VZbHjZIGf6jyEwhLvt5wOU6HjmFreloGkwRMajn1lSl0GEaYtXnV73HVDDJeWypJWWJpJj7zlJWjZRlUkDorW6nSxsTtBxJjDAxCDq2fniAj+zbNkuMYfRdejhms0Bo8/VTC3FxknZZjGzBc7jwHFBPftt2ROAz8B9VSPe8+82gRAJA5DugHckStjKu2OFjfRnA05/1OxPMyr6yvYAJAaTEHAtduh2/guK3RXaa351VzGQT3W7UnQGV0277A4WOnXZJD2jbpfE1wJiQDkVV4+Kuycppy4jBel006tMkENqDIj6JH/GOpVNl+YPir+lXcGbVF0t1YT8PDFLHaAPFRjnN2Q8TxG4pHspCDiNl0233jiMUyOHdA3pG7M1O/94Sns1AGjVSsaZXWq0bJGEyhGd4wAXGdMvFaQyo/aqSGtPdEkDPWM1ci3UqbcCOA48AMSqKP2TbfhAFru8hpcW5DVA2azAlrmENdw13QFZ2m9Gk7LiGjc8iTzbOCq7S1u1t0T3xi5kyHAZxuOC5/YYR8MLc47RBwMgg6HQg/eq8uhv5rzwA8z8gFl4VAae15nUT/AGpripy151kY8hKOPbMuZcYstajdoJV7Q2bbpObunw/pNtN09UtX4+HRvn781qRhifP99MJrO0xx5r1E9q2D8S7TALFUrYBc1YhwAxOPhqrWnXftkg4N3eap7hH5k7h6pqs13y2SDGZ3lRyypmvDH4h1221wY5+1LsdmcscFHUrGXFxxhU7LVO0xgMNd4BH2c7U78fJRl+yqSsgrOw6oqwuiCqyo+SQcwVPZbRHig1oYZrOwPg9AVYusexTloIgGY81W3fVGAPNMbHlzCN4yUro5oqbBaS4loM7zwTNTu2WgOaHN8xhPXVKtGyuYSW4wU63JeALACfFFDqTSKiz9k7MX7RY8ifhxg8+CcnVAGBsbDAABAjAZCemi0BM4HSVt7kfqx4J+TaoSo3yoqrKA2oXASDwGM796W+1Tm1KrGt07zh+3gnGu5obgBwSfbKR2nO1Jk8UjaKcuUrPLkfDxuTpRrSMdRgkOys2Xg7sU7WHvNBPRSaZWSVG1ooM93LgCcZGWfFKHaF1QUHOpDYiNotBJAJInaOmScBSLnvGeAI8IK9pUnNJiAw569Crx62JHSaOQXXDvdsax5r7Uue47TXNM92CcDMHene+bA2zVKbqWAcdktnJ0EiOGBwKv/wD+cxlT3gpNDo+JuU5ZHXko7RYA8hzmlzgdpu1EA7xGsJpu1SJY01K/Bl4N2abRrl8/mrXs8BsAbyfWPkqe3O95DtM/EfwrW5KsADr5oYq5GT1F8A+g3Ejc4pQ7XVfzPPyTfEGocpIPUhc07YW/89wGmHy+a1IxR7EG9rMKlQuJGnksQNrqbT3EZAkDlK8VCoL2Zoy8jUx5Yp/vJzaVmMxtnAfJKfYak3bM6Yq+v+r717W6NxKx5neQ9HEv8ZDcdjAs9Qx3iYnqMPVC2E4xz80XYbUWsezRwnwxBQzWRU5t+aV/s5FXbWw4qGm7EI29Gd6VW5HzVY7QH2MF22mSDGZ9P6TndNTaZ/q/kJDsNXL71TRc1uGOOJjooTRSPQ1XfZB3g6MSPl9FrVuxwM0zAIkA+iHsF5RU4K6/HNhoOEDAdf5KS60GmnZpZm1wMuEmUVZ6bnYuPIDhxWptHvDAkDFH7MADTcuRzbB7SYGGeGeWSXLyaM0x2un3ZjCcT0SZflrkhjN+iahoJBFhoknBM130CB9wDoqy4bOABOGhlNdjswnCUOwynQEC4PYSIOSIqVRTMO+E5H5KW20gBxER09Vo/ZqNAcMx4QfVd0TvySCmMwcJU1QANkx9hUos9ZpwIInfoiXU3QS8iNAN3NHkBx+mV9TZ2cM8cOqkup2LDwx++oQ14vDWEjQEg9ERTrso0g95juyN/RNgVyZm9TqKQfetu92wyYGJ6DJcQ7TXwXOcRgXEmevom3th2i2qDiD8RIA4BcttDySCVuijFGJ4HL1ROMrE45L2ftTmEubjGY4Jsa73pB/djhn/AAkzs/VAqQciE5WeyEbJEAHdrjqsmWlLZtx7gFuspwIgNbiRv0zVY9xFSP24dJwTDEAzuMegVFeVPYrCf2jyhSTtjqNAV4nGFXVGd375KwtcFwI4nxj6LQNlpn7BTJ0GiC7zJA34eaYaLNkc8T6Qqm46U1W858012qxxphsE+ZOXVLkYUC2a1kuBmcB4gwr6zVi7ZEY9fDglGg7YqxkMCOuPzTRYGggHrKi1RaDsa7CMuSsqDCY11VXdwkDgrGva9lsD4jhCCZ1FN2qvgNApNOJ3JTfVbtCc81N2ksrm1A6doancePBKXaiz1i8OYTswI2fUqqV6C0lHR1K6ba07PLzTbdFo2jjguDXNelWnAqHHQz6gJ+u3tKABJQcXFkWuSH+890jNAWb4TjqY8f5VBU7QF/dZ3nHy3lG9nbYX0scwTPVI3seGN1ZcMfm3dHnP0UlR42SHckJWqCDohK9fHHLTwXWc4gl7UpbsAzJjxIXOe3naEmp7um6QCd+RjywXQKji49D0wj5rivaZhbaKjTmHYHhotPplsyepMva37Qa0ZNEddVVh68JWZLajIbQFigdWWLjgKlU2SCMwul9n7aKtAO3YeELmTWph7PWxzA4Y7JIkfRRzY+aL4snF0dCstL3kHSVT9q6WzWbjopLF2kpsHeIHD+EuXnfBrVnOybADR/t181ljjlfRrclRLUPwx94qaPFDVPhwzwUjKmAneB4D+E1AQTcDTtOdu+sp1tbD7tr94PgI+nmlbs02drifXLzlOtrZgGDJtMmOn8BSn+Qy6E+pTxB1DRHRMVzgua0DSJ4QqWqzvDd/P8pp7PWIgZxxSTK40MlnAaCYGXRQOBdLt+A4BbWp4waN0nkOHEqJ9cSBxHyXRQWzyvQaQRE81VWq4gW5dNwVwGyY8Y+9xUlZsgayD5pmS5MSbf2Mdsh7Ai7r7IVAR7yOW7mn5lnDWNH95qVzZcuvQPd8FPdt1sp5DGM/vRV9yP8Ac2irTORdLeThPqmOrTxww+8FSXtR2LSx0YOEE8Rl6lB7RbFO3TLW0vHOYlVVTvOG5GWt+y3hChslLAE5ASegSo6RUW97mvw+HHHHT7K5525oNNUvBBLgCQNDkm3t9eD6TGhpjaPhhOBXMLwvBzsXGfvet3p1qzzs73QE5wCHfUlaOcXFEMowFpM5CKa9W6xE4He1MfZ2x7TOclL9UJ87IMAgHcio2dJ0im7RXO9tMvjLHzVNZ3SAV2a03R72k4aERlvXIHWR1GpUpOGLXEdND4Qlyw4jYZ2WdkfLfv73r2pnwz8Qh7E+ORW9U5DXI9Fla2a09DD2Ub3xPwiCemPzKcqrx7mrUIAL+6OTsPQJDuWrAABxcdn76JxtNaaVJp/dtEbw0ED1CzT/ACLR6K9tIe8aBiN/D7CbbK4UWF7sgOp4c0FdVhae86IGPAQibbQL3snBnxgR0BPmpvZZfQRRa40y93xOkngMgOgQT7SA8awMfl6I63Xiym3GAdBBx6JKtl+vLpZRcTjiQQD4hUjFsXbHJluHvJ0cB4j+kabU3ukHKcOoXNKtrthxayB0UbbwtQ+JlTDGW4jqmeNne2vJ2alaQWgCI384yURtMF0dFy2l2orgYA/8T6QpbP20cCPeehHmg4MV4UumdKq2kAgbhnrJ+/JUd+2gh1HUbfhgf5Q923gK4lp6ayvO1DS1lEziKgn/AIkJOg4lU0i2t5Gy3WcFLWqd0N1MDzx+a0pMltMnKR81XX5e1Oz7NR7oA9YMQkVvo6b2J/tTqAUmNnHbPgBmuVOJJjGEwdq7+/F1i6CGjBo4TMniVVUqUL08MXGCTPNyyTlaMo0YErSq+TwWV62gUBKsTJNvcsUJesXUcE1RMpzuXu7J4BKtRuM+iarCe4J4J4izZ0u4aoLRMJd9onZYVG+/pN/MYMQP1N3cxot+zl4SYlOtOHt2TqrNKUaM3JwlaPnxhjqt3OnNXva65/w9oe2IY6XN3QTOHI/JLs6bsivPap0z1VK1aLW7H/CBhBlOLnzVps/awf8AkZPoka6Kn5g5prtNcsqNfoWxPEH6LNkXyL43ocaMEhmWU8TgUZe9UNg6kR0Bn5pYui9QX8dy2tN8itUdsnBvdHGMD5yol6sKZZS9xcZJyEzj9Fuaezg4YeK2stYiPLcrQVmvnaA6rthqugSjY6f6Scp8UfQu+nAbtmTnEearTYmE4OLdDBXtWxObi1xMRrnv6plJoYtXXEwj4m74+qpbTcEkh4Zs44Z580Raahb3mvII3weUoy7KFetG2Q0cM+fBF5JUDlSF6zXF+Hd7yi4hozZw4Jm/CfiaZacSWkt4OEEenmmqx3NT2dkgERrmVE66W0H7bPhOEftJ1SNSkrIe+r/ZQ2NxNBp3eoXNPaRbg6qylOQ2j1wHoV0e2VAxtTQbTieAxcVw297d7+vUqaE4chgPviq+lhcr+ifqZUv6C+5EqOtQkYFT0mAiCvHsjivQMJWvsjghajCNFeMJK0eycwiAphTXitnUGrETiV85EcJ+80w3QNunxGaoAZ5Rx+WKuOzlbZeWRAd6jFNDsSfRYWCsWv4yug3NbO8370XPLWzZqCNU23NXxaeXorR7ojNast/aFcBtNm26YmpTG0AM3CMW+HouI1Mp1BX0zc52mjdC557SvZ64l9qsrZw2qlIa73M47wo58e7Q/ps9fBnMLrdNQcfqnOvZveNbSBAJ1dhs6SfNc/s9fYqA5Y48NCme11XACoJI15cPVY8sNo9KEtaG2ydnKdB7Q+o55I+MOw6AALLw7JPoN95SJfTxJwl7cSScMwqyx3wHMAccMIK6ZcdU7DQ7FpGB18VnlFrs0e70Jdy2gkQ4hw36Jlo2dpEjVDdqLg/D/wDuKP8AjJ77P2k/qHCcwgaV6bMHhl1U/Ja+StF5ZaA2iAMR4YKa3WxlKARJIwwEngEt/wDqENdOc6I657LUtL/ev/rgE1JInJ12F2Wyl79twGeAjAeCbLDYgBO9eXfTawQRCsDUgSMlJq+yE5t6CKbYQt51B7t2/wCei0Nq2WlxOHz3Khtd7BztgkDGSNTz3BOnqiKi7sTPaC+qLJXcxpza1x/awmHHrAC40wr6ZrGnWo1KTmFzajdkxyhc7PsiGzhaHbektGz1jFa8M8cIJWJNTnJ614ObNap3NMIy+bmr2Op7uu2DHdI+Fw3tOqEJwWpU9kXaZCRGSjqOOikexRVAc0TjKbsMlii2li44ls5P3M4ZeKJbUIIIgREb5hAUX4QOEjWQcUbSIMjX1zj0XIDRfVLUHtY4ZjB079Uw3LUw6JHp1iAeOeB3yCru5rfBb4K0WSlHR1DsbbsXNJ3QnhhkLk3Zu17NQ4/e5dIuy17QTzjyVmSXxkc69q/s694DarI0CqJNSmMNsfuH+v1XLbpvXu+6qSC2QJHiOBC+q3NkQuJ+1nsLJNpoNh899rcnjfGjvVZpQU0bMGbi6Yh2Gts1NkGWuOXFdv7KO2W0qb8TUnunTAf2vnm67Yadam50w14kawDjgvoXsrbmVK23MikwuHCYHjiseWNUegpWmN1osg2C2A5pBBB3ZFcJ7Q2j8PUfSP6SY/2E936dF3N9fZEuMHZmOZXDPapQ26gc34gc+BP1xU1FWUwzkkz3spYXWl+2fgGXHeu13RYAyiIwC5t7P6YbZuoHouuXayaIHBK6cqFyTZvSpAjJLF/Xo6z1NluOo+iZbRVFNpJOS5ne1V1oryMvogoryDGnJsuaN81KuGzGZnnqp7r7OUxNQuc9zjJLjPhuClum7A1uOJOEJjs9gDW8M4XNLwUnxitdmtGxsaBGC0q1sfhOzlKHq1zTJByQ4vDaw0U2yUU/JXe0O7adew1doDaY0vY6MQW44dJHVcBY4Z5cF2b2l32KdkcwGHVO6OP7vKVxwOHMcF6Hp18dkMnZ4+EDaDoNFZhgInLDVV9VXJIGJ4hYtameC8XBPLO6Dp/WeCsbFUOEk7sPL74que3HL+fuURZ38PrKKOLBrmnSD165LQVSx3mOiko1AWz5YE5QcBwWWtocJnDn9wmQGNFxXhL2nePNPtx3rsuAJ1XErqvDYfG4yPFPtnts7JacwFeEjPlgddvW/wCjZbM601nbNNo0zcdGtGrjkuCX/wC021WuoT3adEHu0wDlptunEqw9sN7OcLFZ5IaKXvnDQveYB6AO8VzipZyMRy8slF6bobDBcVZb3oxtb8xo2an6m/uG8cU1+zjtCWvDXa/F/wDnIeiQaFogRjA8Wk/JWF1WrYqh2uE7lHLFSjo2Y5U6Z9A2y8ZYXE4xC5h2iO0+SUy228vyWgYlwEcUtX0zYYAficfUrAuzTHQydi6H5LZyzXWrvqTSaBuXNuyzIY0aABdHu1wFKQEifyEy9A181QG7JzIOaWrrsbS8uzx80f2ltGBcdJA6oXsvZ3Px0mUkm7oaGo2X1SGBhG9XLTIVNb6Jjj5KBt7+6ZBxcE0J06FlHklRaW+wio3ZICoLxsDqNMlrQ4jXcOHFXV2Xn70ZI20AFpB1T0u0JbTpnzN2rvV9e0O2iQGdxrTIiDuO9U8DAjwXUfarcTRQZXLQ20MqCm92A97TcCWPPEGB4rl9SIzngt2KVx0Rn2esk4zGiitDBzUtKjh94dFFVqAYab1QUrnZrFtUbjhksXBJHtnnp0xUAdzRz2TnmRhpjjohKrMO6ZGf180QBLapdAn5TGfVH0T3cQADHMblUUz4ophJwmIwjLx4fRE49vCyT3h8WOoGWgCMuC94hjjiCvHjIeJP3kq+3WIg7TcCD48oRToVq9F/7WHTaqD47rrLR2TvjanzS5R92aRk986zlGQjcmimG3nZadBzgy3WdpFMOwFVhxgHfgEl2uyVKLtmo1zHDfwOm9GS8+Dsb1XlEVTPccM17TqQRzWu2Ce8J+p1XtCltOAGpU2UR0y5LVtlu18LQMOMKC/K+3UA3FbXHS2WOdoD48F5Z7OXP23ZF2HzWJ9mxIe+y7pgRK6XQpj3bYwyKQeyFIT1XQa5DWcgopXYmV7SFO/h7x5GgKuLus4pUxlJ1Q9lsXvHbWk4qwtrQBwAhJxtnOSSSIveNzLgG7t6Bp2VlZ5AOA14qrq2uXbDVcWOzim3dvKZo6mgix0PdkgHu70Ux0vx0yS1bL1c5+wwHomCx0hsgT38ySjFW9nTtLZp2kuCna6ZY8SPTcQvnPtBc5s1d9J4xYcDvacivqNpAC4Z7Z2NFqpvAxLCD0OE+K14nT/pB7Rz97ZCHqHd97iVv70xB37vqo7QMeHgtKJkWIyWLHM4lYuOCXfp5hDv+v8A1KxYica0s+vyCMZm/kPUrFi45klTNv8AtZ6lS2vJv3qsWLgFfZP/AJlD/wCxnqE0+0/4B/v+SxYrL/Wyf/Rfw5wj7m/ydD6LFizy8miPaH+7f8A/3/JWrc6axYsT6Ni8Dt2U+N3NPdv/AMZ5LxYkj0yWT8kQ3V8KhvD4SvViCEl2KF3/AOfr9ExXp/jPP5LxYu8Fn2iguT4012H41ixDwDJ2G1Fw72w/5mcj/wBlixaMf5Ik/wAWIFTRR1clixbCBGczzWLFi4J//9k="/>
          <p:cNvSpPr>
            <a:spLocks noChangeAspect="1" noChangeArrowheads="1"/>
          </p:cNvSpPr>
          <p:nvPr/>
        </p:nvSpPr>
        <p:spPr bwMode="auto">
          <a:xfrm>
            <a:off x="155575" y="-1790700"/>
            <a:ext cx="2857500" cy="37433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6872" name="AutoShape 8" descr="data:image/jpeg;base64,/9j/4AAQSkZJRgABAQAAAQABAAD/2wCEAAkGBxQTEhUUExQWFRMXFxgYGBYXGBcYFxgYFRQXFxgYFxcYHCggGBolHBQXITEhJSkrLi4uFx8zODMsNygtLisBCgoKDg0OGhAQGiwkHyQsLCwsLCwsLCwsLCwsLCwsLCwsLCwsLCwsLCwsLCwsLCwsLCwsLCwsLCwsLCwsNiwsLP/AABEIAQEAxAMBIgACEQEDEQH/xAAcAAACAgMBAQAAAAAAAAAAAAAEBgMFAAIHAQj/xAA/EAABAwEFBQUGBgEEAQUBAAABAAIRAwQFITFBElFhcYEGIpGhsQcTMsHR8BQjQlLh8TNicpKyohYkNHOCFf/EABkBAAMBAQEAAAAAAAAAAAAAAAECAwQABf/EACYRAAICAgIBBAMAAwAAAAAAAAABAhEDIRIxQQQTIlEyYXEjM0P/2gAMAwEAAhEDEQA/AOQQvCtytCoWbzFu1hOQXoEc1PRoucUAkJYdQVlNk5Ankmi6Ozu2cZPAE/JOFh7MtaMWDrHzQJyypHMKV3vccGk8laWLs5Vdm0tHHPzXUKdgpsHwgHgBPkh7S5gnQrmIsjfQnWfsuxp77j99Fa0btptybMaQjjUJyW2xGaRyQ6hJ9mjafD0UzaI+/pCIo2eeSIFlGYxQ5h9sDNmkZY8c+ihdY92en0V42kDkFK6hOQE/esoc2DghSq2SZloB5Kmt9zAk7MNduOXQ/VdDqWA4z6oS0WEOJ9UVkrsR4zlNe7XNOLTG8Y/YUNosezxwnCZjfC6Db7pcNoiHYYb+Sob5sEEECHYDpuPirRkmTkqFAhaEKztVk93g6ZOPIIFwTtnRWyIIimh1I16hJWbYBK1lRe9WhqpFFjSloMaV4hBWWKtGcgcsaMV4URYqJc4AZn5YyuKE1hsheeEp1uC5HPMNAwzdGA4CdeKj7N3O6q4NYJaIDnHInWPvRdFNFtBoY0DaGfBcZsuTwD2SxtpAAZ+ZUznYTkgalo3eKDtltAHHmg3ROMW2a3nbQDAxVW2qXY/0EDUrl7onM56QrKzUgYx2Rp+7nwUJyNsIUTsblJjicPLMo2hSBP6nHfEDzzQwqaME/wCo6714bW1p7z+9wx+qjyZbiXDW8D9+KmpxyQFPZcP1nxRFN7ePX6rubO4h9OiM0TSIGiCovG8easKPI+oTKYkontbHGB80K+hJ8VYU6W6Oi3eyUbsVKimqWfh9EBarta6TGM57kwupEcuSHfSRTaA1YhXjcIdPrr5pVvO4HNEjMab9y65aLOCOKr6lmBOy/Ccirwy+GRnja2jitpYQYOHBQFy6P2i7MkklrR1Bk9QUkXpdTqZxGBVBoTtFWaq0NVY9qjcE6VhcmbmqsUKxNQnIOAVzctKThr4xIwHPHwVQ1smE6dirCalZgjADbPMmGjoAojZHSOmdnrI2y2bacACBlxMYePoga9Uux34ou/K01G0W/Cxsu5nf0QNUgfea5mJfYFaqoa0/q9Eu22196Imdytrxr+A6pZtdpIccgpSNmNUFWY4jLAa5A458kd+I2QTBcd2rjvO4cFTMrS1uBEnE79cd4V5ZG5DIa8Tw3YKMrNCZLTqOIBfMn9LcgrSx0DE7LY3kSUP+HmADHTBH0oGBnqT9hTaKpmtF8OgbOGkZeas2Mdw5ZoFtlB+EcsYR9Cnj+odZ+SWg2SNB1A8B8kRZS0alp5ED0WzZ1d/yHzUjw4RBY7lIKKFC6U64jeM1Js5xiOMIRgadNgjifIqfaO8nniqJiNGPDtCekKKoHdOJ/hevJOZd0EKA8nE8Suk6AokdQbwCNd6rrWwOBA/4nPpxRdRoB/U3ccx/KCrEH9eO7JJY/EnstQVGbJPIxiY0PEKlv65Q4Q4S06xiOI1CNLy0gj4gfsq+NNtVgMZiR14rVhnyVHn54cJWujgl/XS6k+CDBydvVJVokLsfaK6w5rmOxjLeOq5jeVkLHFpJ4FWToeEuSKQsXqJLVibkGgmyMkn71XW+wNh2CDqYJPASVzHslZveVMchiemXr5Lr/Z3uh8ftcP8Ax/lK1TJZZ8lo9c/ac9/7nGOWnkhK544qWk+YA/oBa1Gxz3oEolLb3GYBAnfngJlLFoYScQDqOKvryMOxM/0dVSuEluEYb90KUuzbDojYCDicBp5kK3u+04iMc44anyKoQTBnWSjrjrd6NTruG708ErjoohlbV2JqYkDuhoxJJ3BHXfXdUp7bmFhJOGHIGYzQ9GppCtA5uRMcNBw5qbVjqJ61jddrxKJs2zo53QlbU6bcwQiBSjVLQyYbZZj4p5hSmmdWtPFpg+H8oRzi2MZVlZqu1HJGjmvJCMRi0n73FeCzj9Ltk/tI+SNIAzxXlRkjfz+qPEWwGo9wmQ3xjyhRO2zm9reTSfNFGmXDAmOixtnP7j5JXsYrnA4N2wYyJaZ9cUJaqZ0DTxB14gq4rUscXeYlBV7KPi2nbW/+MikaDaKGoCBwmOIOnRXdwPmm4TiD6ifWVX2uhPxZ74IngRvRXZ+tBeOAw4hVwOpGf1STga3tZg4Ygg6GFzHtPZC2psuGBxB3FddtbmnAyPRI/a679uIOWIO4gz5hbGYcMqZzG0U4cRuKxH26gS8nKc+a9S8jYWvYSjDHHXD/AKz810O6gTtgasd4kJB7EO/L5u9AB8k93TX2Xg6Tj1Tz7Mb6NrM2GneYHhJWlepDZ35DgiX0SKjwfhGXIkH0KCt0EyTJ0Gn9IMMBUvWqdf4G9AA67j6goy+RiRgq2e6eX8KTNkeiSt8AIWXTg4HcCegXr3d3h9URddm2iMow375XLoZDJdjDG1q7TcFZvojKCT4k+GK9s1naGzInfh6ST0RdOySM8sjiptbOcn4AqYLSMNnhOU5g+avrLaqTBsP7xnIEEz0MqnqMbI2j0nLVe0qLSAWjESMpOOErkl9Akm/IwNrUnYtd0MragzGWnGcR8ksuBHDgjrBa8YJxXNjwtLsZ3iYle7MKGzVxqiaow5ldoNsF2IJ8tyx1XHD6YLLQSMfFCVKms/cLmkGyepT1jT7zUFWqMjgNEKLZsGdnDmYRjqlOsO7gSMs8eBXOF9E3krtFXWrtJA1MjwWXFS/MdxafULapZhBIzGfIx4Ka4W/mmf2/NdCNS2TzyTg6CLXRSp2n7tNz8i0H0T1bGa+KS+2NL8t2HdcCDyWyjzoM5RWvMEmRB4E+KxVlak4GCRhIx4EhYn9uJo9xl/cVq2KTCNCQepTvdtuDiDOgn1BXNrkfLAzl6wmMW33bhs5Dz0STWzoq0dGtVUvpgj4hAdxbofl0VZbHjZIGf6jyEwhLvt5wOU6HjmFreloGkwRMajn1lSl0GEaYtXnV73HVDDJeWypJWWJpJj7zlJWjZRlUkDorW6nSxsTtBxJjDAxCDq2fniAj+zbNkuMYfRdejhms0Bo8/VTC3FxknZZjGzBc7jwHFBPftt2ROAz8B9VSPe8+82gRAJA5DugHckStjKu2OFjfRnA05/1OxPMyr6yvYAJAaTEHAtduh2/guK3RXaa351VzGQT3W7UnQGV0277A4WOnXZJD2jbpfE1wJiQDkVV4+Kuycppy4jBel006tMkENqDIj6JH/GOpVNl+YPir+lXcGbVF0t1YT8PDFLHaAPFRjnN2Q8TxG4pHspCDiNl0233jiMUyOHdA3pG7M1O/94Sns1AGjVSsaZXWq0bJGEyhGd4wAXGdMvFaQyo/aqSGtPdEkDPWM1ci3UqbcCOA48AMSqKP2TbfhAFru8hpcW5DVA2azAlrmENdw13QFZ2m9Gk7LiGjc8iTzbOCq7S1u1t0T3xi5kyHAZxuOC5/YYR8MLc47RBwMgg6HQg/eq8uhv5rzwA8z8gFl4VAae15nUT/AGpripy151kY8hKOPbMuZcYstajdoJV7Q2bbpObunw/pNtN09UtX4+HRvn781qRhifP99MJrO0xx5r1E9q2D8S7TALFUrYBc1YhwAxOPhqrWnXftkg4N3eap7hH5k7h6pqs13y2SDGZ3lRyypmvDH4h1221wY5+1LsdmcscFHUrGXFxxhU7LVO0xgMNd4BH2c7U78fJRl+yqSsgrOw6oqwuiCqyo+SQcwVPZbRHig1oYZrOwPg9AVYusexTloIgGY81W3fVGAPNMbHlzCN4yUro5oqbBaS4loM7zwTNTu2WgOaHN8xhPXVKtGyuYSW4wU63JeALACfFFDqTSKiz9k7MX7RY8ifhxg8+CcnVAGBsbDAABAjAZCemi0BM4HSVt7kfqx4J+TaoSo3yoqrKA2oXASDwGM796W+1Tm1KrGt07zh+3gnGu5obgBwSfbKR2nO1Jk8UjaKcuUrPLkfDxuTpRrSMdRgkOys2Xg7sU7WHvNBPRSaZWSVG1ooM93LgCcZGWfFKHaF1QUHOpDYiNotBJAJInaOmScBSLnvGeAI8IK9pUnNJiAw569Crx62JHSaOQXXDvdsax5r7Uue47TXNM92CcDMHene+bA2zVKbqWAcdktnJ0EiOGBwKv/wD+cxlT3gpNDo+JuU5ZHXko7RYA8hzmlzgdpu1EA7xGsJpu1SJY01K/Bl4N2abRrl8/mrXs8BsAbyfWPkqe3O95DtM/EfwrW5KsADr5oYq5GT1F8A+g3Ejc4pQ7XVfzPPyTfEGocpIPUhc07YW/89wGmHy+a1IxR7EG9rMKlQuJGnksQNrqbT3EZAkDlK8VCoL2Zoy8jUx5Yp/vJzaVmMxtnAfJKfYak3bM6Yq+v+r717W6NxKx5neQ9HEv8ZDcdjAs9Qx3iYnqMPVC2E4xz80XYbUWsezRwnwxBQzWRU5t+aV/s5FXbWw4qGm7EI29Gd6VW5HzVY7QH2MF22mSDGZ9P6TndNTaZ/q/kJDsNXL71TRc1uGOOJjooTRSPQ1XfZB3g6MSPl9FrVuxwM0zAIkA+iHsF5RU4K6/HNhoOEDAdf5KS60GmnZpZm1wMuEmUVZ6bnYuPIDhxWptHvDAkDFH7MADTcuRzbB7SYGGeGeWSXLyaM0x2un3ZjCcT0SZflrkhjN+iahoJBFhoknBM130CB9wDoqy4bOABOGhlNdjswnCUOwynQEC4PYSIOSIqVRTMO+E5H5KW20gBxER09Vo/ZqNAcMx4QfVd0TvySCmMwcJU1QANkx9hUos9ZpwIInfoiXU3QS8iNAN3NHkBx+mV9TZ2cM8cOqkup2LDwx++oQ14vDWEjQEg9ERTrso0g95juyN/RNgVyZm9TqKQfetu92wyYGJ6DJcQ7TXwXOcRgXEmevom3th2i2qDiD8RIA4BcttDySCVuijFGJ4HL1ROMrE45L2ftTmEubjGY4Jsa73pB/djhn/AAkzs/VAqQciE5WeyEbJEAHdrjqsmWlLZtx7gFuspwIgNbiRv0zVY9xFSP24dJwTDEAzuMegVFeVPYrCf2jyhSTtjqNAV4nGFXVGd375KwtcFwI4nxj6LQNlpn7BTJ0GiC7zJA34eaYaLNkc8T6Qqm46U1W858012qxxphsE+ZOXVLkYUC2a1kuBmcB4gwr6zVi7ZEY9fDglGg7YqxkMCOuPzTRYGggHrKi1RaDsa7CMuSsqDCY11VXdwkDgrGva9lsD4jhCCZ1FN2qvgNApNOJ3JTfVbtCc81N2ksrm1A6doancePBKXaiz1i8OYTswI2fUqqV6C0lHR1K6ba07PLzTbdFo2jjguDXNelWnAqHHQz6gJ+u3tKABJQcXFkWuSH+890jNAWb4TjqY8f5VBU7QF/dZ3nHy3lG9nbYX0scwTPVI3seGN1ZcMfm3dHnP0UlR42SHckJWqCDohK9fHHLTwXWc4gl7UpbsAzJjxIXOe3naEmp7um6QCd+RjywXQKji49D0wj5rivaZhbaKjTmHYHhotPplsyepMva37Qa0ZNEddVVh68JWZLajIbQFigdWWLjgKlU2SCMwul9n7aKtAO3YeELmTWph7PWxzA4Y7JIkfRRzY+aL4snF0dCstL3kHSVT9q6WzWbjopLF2kpsHeIHD+EuXnfBrVnOybADR/t181ljjlfRrclRLUPwx94qaPFDVPhwzwUjKmAneB4D+E1AQTcDTtOdu+sp1tbD7tr94PgI+nmlbs02drifXLzlOtrZgGDJtMmOn8BSn+Qy6E+pTxB1DRHRMVzgua0DSJ4QqWqzvDd/P8pp7PWIgZxxSTK40MlnAaCYGXRQOBdLt+A4BbWp4waN0nkOHEqJ9cSBxHyXRQWzyvQaQRE81VWq4gW5dNwVwGyY8Y+9xUlZsgayD5pmS5MSbf2Mdsh7Ai7r7IVAR7yOW7mn5lnDWNH95qVzZcuvQPd8FPdt1sp5DGM/vRV9yP8Ac2irTORdLeThPqmOrTxww+8FSXtR2LSx0YOEE8Rl6lB7RbFO3TLW0vHOYlVVTvOG5GWt+y3hChslLAE5ASegSo6RUW97mvw+HHHHT7K5525oNNUvBBLgCQNDkm3t9eD6TGhpjaPhhOBXMLwvBzsXGfvet3p1qzzs73QE5wCHfUlaOcXFEMowFpM5CKa9W6xE4He1MfZ2x7TOclL9UJ87IMAgHcio2dJ0im7RXO9tMvjLHzVNZ3SAV2a03R72k4aERlvXIHWR1GpUpOGLXEdND4Qlyw4jYZ2WdkfLfv73r2pnwz8Qh7E+ORW9U5DXI9Fla2a09DD2Ub3xPwiCemPzKcqrx7mrUIAL+6OTsPQJDuWrAABxcdn76JxtNaaVJp/dtEbw0ED1CzT/ACLR6K9tIe8aBiN/D7CbbK4UWF7sgOp4c0FdVhae86IGPAQibbQL3snBnxgR0BPmpvZZfQRRa40y93xOkngMgOgQT7SA8awMfl6I63Xiym3GAdBBx6JKtl+vLpZRcTjiQQD4hUjFsXbHJluHvJ0cB4j+kabU3ukHKcOoXNKtrthxayB0UbbwtQ+JlTDGW4jqmeNne2vJ2alaQWgCI384yURtMF0dFy2l2orgYA/8T6QpbP20cCPeehHmg4MV4UumdKq2kAgbhnrJ+/JUd+2gh1HUbfhgf5Q923gK4lp6ayvO1DS1lEziKgn/AIkJOg4lU0i2t5Gy3WcFLWqd0N1MDzx+a0pMltMnKR81XX5e1Oz7NR7oA9YMQkVvo6b2J/tTqAUmNnHbPgBmuVOJJjGEwdq7+/F1i6CGjBo4TMniVVUqUL08MXGCTPNyyTlaMo0YErSq+TwWV62gUBKsTJNvcsUJesXUcE1RMpzuXu7J4BKtRuM+iarCe4J4J4izZ0u4aoLRMJd9onZYVG+/pN/MYMQP1N3cxot+zl4SYlOtOHt2TqrNKUaM3JwlaPnxhjqt3OnNXva65/w9oe2IY6XN3QTOHI/JLs6bsivPap0z1VK1aLW7H/CBhBlOLnzVps/awf8AkZPoka6Kn5g5prtNcsqNfoWxPEH6LNkXyL43ocaMEhmWU8TgUZe9UNg6kR0Bn5pYui9QX8dy2tN8itUdsnBvdHGMD5yol6sKZZS9xcZJyEzj9Fuaezg4YeK2stYiPLcrQVmvnaA6rthqugSjY6f6Scp8UfQu+nAbtmTnEearTYmE4OLdDBXtWxObi1xMRrnv6plJoYtXXEwj4m74+qpbTcEkh4Zs44Z580Raahb3mvII3weUoy7KFetG2Q0cM+fBF5JUDlSF6zXF+Hd7yi4hozZw4Jm/CfiaZacSWkt4OEEenmmqx3NT2dkgERrmVE66W0H7bPhOEftJ1SNSkrIe+r/ZQ2NxNBp3eoXNPaRbg6qylOQ2j1wHoV0e2VAxtTQbTieAxcVw297d7+vUqaE4chgPviq+lhcr+ifqZUv6C+5EqOtQkYFT0mAiCvHsjivQMJWvsjghajCNFeMJK0eycwiAphTXitnUGrETiV85EcJ+80w3QNunxGaoAZ5Rx+WKuOzlbZeWRAd6jFNDsSfRYWCsWv4yug3NbO8370XPLWzZqCNU23NXxaeXorR7ojNast/aFcBtNm26YmpTG0AM3CMW+HouI1Mp1BX0zc52mjdC557SvZ64l9qsrZw2qlIa73M47wo58e7Q/ps9fBnMLrdNQcfqnOvZveNbSBAJ1dhs6SfNc/s9fYqA5Y48NCme11XACoJI15cPVY8sNo9KEtaG2ydnKdB7Q+o55I+MOw6AALLw7JPoN95SJfTxJwl7cSScMwqyx3wHMAccMIK6ZcdU7DQ7FpGB18VnlFrs0e70Jdy2gkQ4hw36Jlo2dpEjVDdqLg/D/wDuKP8AjJ77P2k/qHCcwgaV6bMHhl1U/Ja+StF5ZaA2iAMR4YKa3WxlKARJIwwEngEt/wDqENdOc6I657LUtL/ev/rgE1JInJ12F2Wyl79twGeAjAeCbLDYgBO9eXfTawQRCsDUgSMlJq+yE5t6CKbYQt51B7t2/wCei0Nq2WlxOHz3Khtd7BztgkDGSNTz3BOnqiKi7sTPaC+qLJXcxpza1x/awmHHrAC40wr6ZrGnWo1KTmFzajdkxyhc7PsiGzhaHbektGz1jFa8M8cIJWJNTnJ614ObNap3NMIy+bmr2Op7uu2DHdI+Fw3tOqEJwWpU9kXaZCRGSjqOOikexRVAc0TjKbsMlii2li44ls5P3M4ZeKJbUIIIgREb5hAUX4QOEjWQcUbSIMjX1zj0XIDRfVLUHtY4ZjB079Uw3LUw6JHp1iAeOeB3yCru5rfBb4K0WSlHR1DsbbsXNJ3QnhhkLk3Zu17NQ4/e5dIuy17QTzjyVmSXxkc69q/s694DarI0CqJNSmMNsfuH+v1XLbpvXu+6qSC2QJHiOBC+q3NkQuJ+1nsLJNpoNh899rcnjfGjvVZpQU0bMGbi6Yh2Gts1NkGWuOXFdv7KO2W0qb8TUnunTAf2vnm67Yadam50w14kawDjgvoXsrbmVK23MikwuHCYHjiseWNUegpWmN1osg2C2A5pBBB3ZFcJ7Q2j8PUfSP6SY/2E936dF3N9fZEuMHZmOZXDPapQ26gc34gc+BP1xU1FWUwzkkz3spYXWl+2fgGXHeu13RYAyiIwC5t7P6YbZuoHouuXayaIHBK6cqFyTZvSpAjJLF/Xo6z1NluOo+iZbRVFNpJOS5ne1V1oryMvogoryDGnJsuaN81KuGzGZnnqp7r7OUxNQuc9zjJLjPhuClum7A1uOJOEJjs9gDW8M4XNLwUnxitdmtGxsaBGC0q1sfhOzlKHq1zTJByQ4vDaw0U2yUU/JXe0O7adew1doDaY0vY6MQW44dJHVcBY4Z5cF2b2l32KdkcwGHVO6OP7vKVxwOHMcF6Hp18dkMnZ4+EDaDoNFZhgInLDVV9VXJIGJ4hYtameC8XBPLO6Dp/WeCsbFUOEk7sPL74que3HL+fuURZ38PrKKOLBrmnSD165LQVSx3mOiko1AWz5YE5QcBwWWtocJnDn9wmQGNFxXhL2nePNPtx3rsuAJ1XErqvDYfG4yPFPtnts7JacwFeEjPlgddvW/wCjZbM601nbNNo0zcdGtGrjkuCX/wC021WuoT3adEHu0wDlptunEqw9sN7OcLFZ5IaKXvnDQveYB6AO8VzipZyMRy8slF6bobDBcVZb3oxtb8xo2an6m/uG8cU1+zjtCWvDXa/F/wDnIeiQaFogRjA8Wk/JWF1WrYqh2uE7lHLFSjo2Y5U6Z9A2y8ZYXE4xC5h2iO0+SUy228vyWgYlwEcUtX0zYYAficfUrAuzTHQydi6H5LZyzXWrvqTSaBuXNuyzIY0aABdHu1wFKQEifyEy9A181QG7JzIOaWrrsbS8uzx80f2ltGBcdJA6oXsvZ3Px0mUkm7oaGo2X1SGBhG9XLTIVNb6Jjj5KBt7+6ZBxcE0J06FlHklRaW+wio3ZICoLxsDqNMlrQ4jXcOHFXV2Xn70ZI20AFpB1T0u0JbTpnzN2rvV9e0O2iQGdxrTIiDuO9U8DAjwXUfarcTRQZXLQ20MqCm92A97TcCWPPEGB4rl9SIzngt2KVx0Rn2esk4zGiitDBzUtKjh94dFFVqAYab1QUrnZrFtUbjhksXBJHtnnp0xUAdzRz2TnmRhpjjohKrMO6ZGf180QBLapdAn5TGfVH0T3cQADHMblUUz4ophJwmIwjLx4fRE49vCyT3h8WOoGWgCMuC94hjjiCvHjIeJP3kq+3WIg7TcCD48oRToVq9F/7WHTaqD47rrLR2TvjanzS5R92aRk986zlGQjcmimG3nZadBzgy3WdpFMOwFVhxgHfgEl2uyVKLtmo1zHDfwOm9GS8+Dsb1XlEVTPccM17TqQRzWu2Ce8J+p1XtCltOAGpU2UR0y5LVtlu18LQMOMKC/K+3UA3FbXHS2WOdoD48F5Z7OXP23ZF2HzWJ9mxIe+y7pgRK6XQpj3bYwyKQeyFIT1XQa5DWcgopXYmV7SFO/h7x5GgKuLus4pUxlJ1Q9lsXvHbWk4qwtrQBwAhJxtnOSSSIveNzLgG7t6Bp2VlZ5AOA14qrq2uXbDVcWOzim3dvKZo6mgix0PdkgHu70Ux0vx0yS1bL1c5+wwHomCx0hsgT38ySjFW9nTtLZp2kuCna6ZY8SPTcQvnPtBc5s1d9J4xYcDvacivqNpAC4Z7Z2NFqpvAxLCD0OE+K14nT/pB7Rz97ZCHqHd97iVv70xB37vqo7QMeHgtKJkWIyWLHM4lYuOCXfp5hDv+v8A1KxYica0s+vyCMZm/kPUrFi45klTNv8AtZ6lS2vJv3qsWLgFfZP/AJlD/wCxnqE0+0/4B/v+SxYrL/Wyf/Rfw5wj7m/ydD6LFizy8miPaH+7f8A/3/JWrc6axYsT6Ni8Dt2U+N3NPdv/AMZ5LxYkj0yWT8kQ3V8KhvD4SvViCEl2KF3/AOfr9ExXp/jPP5LxYu8Fn2iguT4012H41ixDwDJ2G1Fw72w/5mcj/wBlixaMf5Ik/wAWIFTRR1clixbCBGczzWLFi4J//9k="/>
          <p:cNvSpPr>
            <a:spLocks noChangeAspect="1" noChangeArrowheads="1"/>
          </p:cNvSpPr>
          <p:nvPr/>
        </p:nvSpPr>
        <p:spPr bwMode="auto">
          <a:xfrm>
            <a:off x="155575" y="-1790700"/>
            <a:ext cx="2857500" cy="37433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6874" name="AutoShape 10" descr="data:image/jpeg;base64,/9j/4AAQSkZJRgABAQAAAQABAAD/2wCEAAkGBxQTEhUUExQWFRMXFxgYGBYXGBcYFxgYFRQXFxgYFxcYHCggGBolHBQXITEhJSkrLi4uFx8zODMsNygtLisBCgoKDg0OGhAQGiwkHyQsLCwsLCwsLCwsLCwsLCwsLCwsLCwsLCwsLCwsLCwsLCwsLCwsLCwsLCwsLCwsNiwsLP/AABEIAQEAxAMBIgACEQEDEQH/xAAcAAACAgMBAQAAAAAAAAAAAAAEBgMFAAIHAQj/xAA/EAABAwEFBQUGBgEEAQUBAAABAAIRAwQFITFBElFhcYEGIpGhsQcTMsHR8BQjQlLh8TNicpKyohYkNHOCFf/EABkBAAMBAQEAAAAAAAAAAAAAAAECAwQABf/EACYRAAICAgIBBAMAAwAAAAAAAAABAhEDIRIxQQQTIlEyYXEjM0P/2gAMAwEAAhEDEQA/AOQQvCtytCoWbzFu1hOQXoEc1PRoucUAkJYdQVlNk5Ankmi6Ozu2cZPAE/JOFh7MtaMWDrHzQJyypHMKV3vccGk8laWLs5Vdm0tHHPzXUKdgpsHwgHgBPkh7S5gnQrmIsjfQnWfsuxp77j99Fa0btptybMaQjjUJyW2xGaRyQ6hJ9mjafD0UzaI+/pCIo2eeSIFlGYxQ5h9sDNmkZY8c+ihdY92en0V42kDkFK6hOQE/esoc2DghSq2SZloB5Kmt9zAk7MNduOXQ/VdDqWA4z6oS0WEOJ9UVkrsR4zlNe7XNOLTG8Y/YUNosezxwnCZjfC6Db7pcNoiHYYb+Sob5sEEECHYDpuPirRkmTkqFAhaEKztVk93g6ZOPIIFwTtnRWyIIimh1I16hJWbYBK1lRe9WhqpFFjSloMaV4hBWWKtGcgcsaMV4URYqJc4AZn5YyuKE1hsheeEp1uC5HPMNAwzdGA4CdeKj7N3O6q4NYJaIDnHInWPvRdFNFtBoY0DaGfBcZsuTwD2SxtpAAZ+ZUznYTkgalo3eKDtltAHHmg3ROMW2a3nbQDAxVW2qXY/0EDUrl7onM56QrKzUgYx2Rp+7nwUJyNsIUTsblJjicPLMo2hSBP6nHfEDzzQwqaME/wCo6714bW1p7z+9wx+qjyZbiXDW8D9+KmpxyQFPZcP1nxRFN7ePX6rubO4h9OiM0TSIGiCovG8easKPI+oTKYkontbHGB80K+hJ8VYU6W6Oi3eyUbsVKimqWfh9EBarta6TGM57kwupEcuSHfSRTaA1YhXjcIdPrr5pVvO4HNEjMab9y65aLOCOKr6lmBOy/Ccirwy+GRnja2jitpYQYOHBQFy6P2i7MkklrR1Bk9QUkXpdTqZxGBVBoTtFWaq0NVY9qjcE6VhcmbmqsUKxNQnIOAVzctKThr4xIwHPHwVQ1smE6dirCalZgjADbPMmGjoAojZHSOmdnrI2y2bacACBlxMYePoga9Uux34ou/K01G0W/Cxsu5nf0QNUgfea5mJfYFaqoa0/q9Eu22196Imdytrxr+A6pZtdpIccgpSNmNUFWY4jLAa5A458kd+I2QTBcd2rjvO4cFTMrS1uBEnE79cd4V5ZG5DIa8Tw3YKMrNCZLTqOIBfMn9LcgrSx0DE7LY3kSUP+HmADHTBH0oGBnqT9hTaKpmtF8OgbOGkZeas2Mdw5ZoFtlB+EcsYR9Cnj+odZ+SWg2SNB1A8B8kRZS0alp5ED0WzZ1d/yHzUjw4RBY7lIKKFC6U64jeM1Js5xiOMIRgadNgjifIqfaO8nniqJiNGPDtCekKKoHdOJ/hevJOZd0EKA8nE8Suk6AokdQbwCNd6rrWwOBA/4nPpxRdRoB/U3ccx/KCrEH9eO7JJY/EnstQVGbJPIxiY0PEKlv65Q4Q4S06xiOI1CNLy0gj4gfsq+NNtVgMZiR14rVhnyVHn54cJWujgl/XS6k+CDBydvVJVokLsfaK6w5rmOxjLeOq5jeVkLHFpJ4FWToeEuSKQsXqJLVibkGgmyMkn71XW+wNh2CDqYJPASVzHslZveVMchiemXr5Lr/Z3uh8ftcP8Ax/lK1TJZZ8lo9c/ac9/7nGOWnkhK544qWk+YA/oBa1Gxz3oEolLb3GYBAnfngJlLFoYScQDqOKvryMOxM/0dVSuEluEYb90KUuzbDojYCDicBp5kK3u+04iMc44anyKoQTBnWSjrjrd6NTruG708ErjoohlbV2JqYkDuhoxJJ3BHXfXdUp7bmFhJOGHIGYzQ9GppCtA5uRMcNBw5qbVjqJ61jddrxKJs2zo53QlbU6bcwQiBSjVLQyYbZZj4p5hSmmdWtPFpg+H8oRzi2MZVlZqu1HJGjmvJCMRi0n73FeCzj9Ltk/tI+SNIAzxXlRkjfz+qPEWwGo9wmQ3xjyhRO2zm9reTSfNFGmXDAmOixtnP7j5JXsYrnA4N2wYyJaZ9cUJaqZ0DTxB14gq4rUscXeYlBV7KPi2nbW/+MikaDaKGoCBwmOIOnRXdwPmm4TiD6ifWVX2uhPxZ74IngRvRXZ+tBeOAw4hVwOpGf1STga3tZg4Ygg6GFzHtPZC2psuGBxB3FddtbmnAyPRI/a679uIOWIO4gz5hbGYcMqZzG0U4cRuKxH26gS8nKc+a9S8jYWvYSjDHHXD/AKz810O6gTtgasd4kJB7EO/L5u9AB8k93TX2Xg6Tj1Tz7Mb6NrM2GneYHhJWlepDZ35DgiX0SKjwfhGXIkH0KCt0EyTJ0Gn9IMMBUvWqdf4G9AA67j6goy+RiRgq2e6eX8KTNkeiSt8AIWXTg4HcCegXr3d3h9URddm2iMow375XLoZDJdjDG1q7TcFZvojKCT4k+GK9s1naGzInfh6ST0RdOySM8sjiptbOcn4AqYLSMNnhOU5g+avrLaqTBsP7xnIEEz0MqnqMbI2j0nLVe0qLSAWjESMpOOErkl9Akm/IwNrUnYtd0MragzGWnGcR8ksuBHDgjrBa8YJxXNjwtLsZ3iYle7MKGzVxqiaow5ldoNsF2IJ8tyx1XHD6YLLQSMfFCVKms/cLmkGyepT1jT7zUFWqMjgNEKLZsGdnDmYRjqlOsO7gSMs8eBXOF9E3krtFXWrtJA1MjwWXFS/MdxafULapZhBIzGfIx4Ka4W/mmf2/NdCNS2TzyTg6CLXRSp2n7tNz8i0H0T1bGa+KS+2NL8t2HdcCDyWyjzoM5RWvMEmRB4E+KxVlak4GCRhIx4EhYn9uJo9xl/cVq2KTCNCQepTvdtuDiDOgn1BXNrkfLAzl6wmMW33bhs5Dz0STWzoq0dGtVUvpgj4hAdxbofl0VZbHjZIGf6jyEwhLvt5wOU6HjmFreloGkwRMajn1lSl0GEaYtXnV73HVDDJeWypJWWJpJj7zlJWjZRlUkDorW6nSxsTtBxJjDAxCDq2fniAj+zbNkuMYfRdejhms0Bo8/VTC3FxknZZjGzBc7jwHFBPftt2ROAz8B9VSPe8+82gRAJA5DugHckStjKu2OFjfRnA05/1OxPMyr6yvYAJAaTEHAtduh2/guK3RXaa351VzGQT3W7UnQGV0277A4WOnXZJD2jbpfE1wJiQDkVV4+Kuycppy4jBel006tMkENqDIj6JH/GOpVNl+YPir+lXcGbVF0t1YT8PDFLHaAPFRjnN2Q8TxG4pHspCDiNl0233jiMUyOHdA3pG7M1O/94Sns1AGjVSsaZXWq0bJGEyhGd4wAXGdMvFaQyo/aqSGtPdEkDPWM1ci3UqbcCOA48AMSqKP2TbfhAFru8hpcW5DVA2azAlrmENdw13QFZ2m9Gk7LiGjc8iTzbOCq7S1u1t0T3xi5kyHAZxuOC5/YYR8MLc47RBwMgg6HQg/eq8uhv5rzwA8z8gFl4VAae15nUT/AGpripy151kY8hKOPbMuZcYstajdoJV7Q2bbpObunw/pNtN09UtX4+HRvn781qRhifP99MJrO0xx5r1E9q2D8S7TALFUrYBc1YhwAxOPhqrWnXftkg4N3eap7hH5k7h6pqs13y2SDGZ3lRyypmvDH4h1221wY5+1LsdmcscFHUrGXFxxhU7LVO0xgMNd4BH2c7U78fJRl+yqSsgrOw6oqwuiCqyo+SQcwVPZbRHig1oYZrOwPg9AVYusexTloIgGY81W3fVGAPNMbHlzCN4yUro5oqbBaS4loM7zwTNTu2WgOaHN8xhPXVKtGyuYSW4wU63JeALACfFFDqTSKiz9k7MX7RY8ifhxg8+CcnVAGBsbDAABAjAZCemi0BM4HSVt7kfqx4J+TaoSo3yoqrKA2oXASDwGM796W+1Tm1KrGt07zh+3gnGu5obgBwSfbKR2nO1Jk8UjaKcuUrPLkfDxuTpRrSMdRgkOys2Xg7sU7WHvNBPRSaZWSVG1ooM93LgCcZGWfFKHaF1QUHOpDYiNotBJAJInaOmScBSLnvGeAI8IK9pUnNJiAw569Crx62JHSaOQXXDvdsax5r7Uue47TXNM92CcDMHene+bA2zVKbqWAcdktnJ0EiOGBwKv/wD+cxlT3gpNDo+JuU5ZHXko7RYA8hzmlzgdpu1EA7xGsJpu1SJY01K/Bl4N2abRrl8/mrXs8BsAbyfWPkqe3O95DtM/EfwrW5KsADr5oYq5GT1F8A+g3Ejc4pQ7XVfzPPyTfEGocpIPUhc07YW/89wGmHy+a1IxR7EG9rMKlQuJGnksQNrqbT3EZAkDlK8VCoL2Zoy8jUx5Yp/vJzaVmMxtnAfJKfYak3bM6Yq+v+r717W6NxKx5neQ9HEv8ZDcdjAs9Qx3iYnqMPVC2E4xz80XYbUWsezRwnwxBQzWRU5t+aV/s5FXbWw4qGm7EI29Gd6VW5HzVY7QH2MF22mSDGZ9P6TndNTaZ/q/kJDsNXL71TRc1uGOOJjooTRSPQ1XfZB3g6MSPl9FrVuxwM0zAIkA+iHsF5RU4K6/HNhoOEDAdf5KS60GmnZpZm1wMuEmUVZ6bnYuPIDhxWptHvDAkDFH7MADTcuRzbB7SYGGeGeWSXLyaM0x2un3ZjCcT0SZflrkhjN+iahoJBFhoknBM130CB9wDoqy4bOABOGhlNdjswnCUOwynQEC4PYSIOSIqVRTMO+E5H5KW20gBxER09Vo/ZqNAcMx4QfVd0TvySCmMwcJU1QANkx9hUos9ZpwIInfoiXU3QS8iNAN3NHkBx+mV9TZ2cM8cOqkup2LDwx++oQ14vDWEjQEg9ERTrso0g95juyN/RNgVyZm9TqKQfetu92wyYGJ6DJcQ7TXwXOcRgXEmevom3th2i2qDiD8RIA4BcttDySCVuijFGJ4HL1ROMrE45L2ftTmEubjGY4Jsa73pB/djhn/AAkzs/VAqQciE5WeyEbJEAHdrjqsmWlLZtx7gFuspwIgNbiRv0zVY9xFSP24dJwTDEAzuMegVFeVPYrCf2jyhSTtjqNAV4nGFXVGd375KwtcFwI4nxj6LQNlpn7BTJ0GiC7zJA34eaYaLNkc8T6Qqm46U1W858012qxxphsE+ZOXVLkYUC2a1kuBmcB4gwr6zVi7ZEY9fDglGg7YqxkMCOuPzTRYGggHrKi1RaDsa7CMuSsqDCY11VXdwkDgrGva9lsD4jhCCZ1FN2qvgNApNOJ3JTfVbtCc81N2ksrm1A6doancePBKXaiz1i8OYTswI2fUqqV6C0lHR1K6ba07PLzTbdFo2jjguDXNelWnAqHHQz6gJ+u3tKABJQcXFkWuSH+890jNAWb4TjqY8f5VBU7QF/dZ3nHy3lG9nbYX0scwTPVI3seGN1ZcMfm3dHnP0UlR42SHckJWqCDohK9fHHLTwXWc4gl7UpbsAzJjxIXOe3naEmp7um6QCd+RjywXQKji49D0wj5rivaZhbaKjTmHYHhotPplsyepMva37Qa0ZNEddVVh68JWZLajIbQFigdWWLjgKlU2SCMwul9n7aKtAO3YeELmTWph7PWxzA4Y7JIkfRRzY+aL4snF0dCstL3kHSVT9q6WzWbjopLF2kpsHeIHD+EuXnfBrVnOybADR/t181ljjlfRrclRLUPwx94qaPFDVPhwzwUjKmAneB4D+E1AQTcDTtOdu+sp1tbD7tr94PgI+nmlbs02drifXLzlOtrZgGDJtMmOn8BSn+Qy6E+pTxB1DRHRMVzgua0DSJ4QqWqzvDd/P8pp7PWIgZxxSTK40MlnAaCYGXRQOBdLt+A4BbWp4waN0nkOHEqJ9cSBxHyXRQWzyvQaQRE81VWq4gW5dNwVwGyY8Y+9xUlZsgayD5pmS5MSbf2Mdsh7Ai7r7IVAR7yOW7mn5lnDWNH95qVzZcuvQPd8FPdt1sp5DGM/vRV9yP8Ac2irTORdLeThPqmOrTxww+8FSXtR2LSx0YOEE8Rl6lB7RbFO3TLW0vHOYlVVTvOG5GWt+y3hChslLAE5ASegSo6RUW97mvw+HHHHT7K5525oNNUvBBLgCQNDkm3t9eD6TGhpjaPhhOBXMLwvBzsXGfvet3p1qzzs73QE5wCHfUlaOcXFEMowFpM5CKa9W6xE4He1MfZ2x7TOclL9UJ87IMAgHcio2dJ0im7RXO9tMvjLHzVNZ3SAV2a03R72k4aERlvXIHWR1GpUpOGLXEdND4Qlyw4jYZ2WdkfLfv73r2pnwz8Qh7E+ORW9U5DXI9Fla2a09DD2Ub3xPwiCemPzKcqrx7mrUIAL+6OTsPQJDuWrAABxcdn76JxtNaaVJp/dtEbw0ED1CzT/ACLR6K9tIe8aBiN/D7CbbK4UWF7sgOp4c0FdVhae86IGPAQibbQL3snBnxgR0BPmpvZZfQRRa40y93xOkngMgOgQT7SA8awMfl6I63Xiym3GAdBBx6JKtl+vLpZRcTjiQQD4hUjFsXbHJluHvJ0cB4j+kabU3ukHKcOoXNKtrthxayB0UbbwtQ+JlTDGW4jqmeNne2vJ2alaQWgCI384yURtMF0dFy2l2orgYA/8T6QpbP20cCPeehHmg4MV4UumdKq2kAgbhnrJ+/JUd+2gh1HUbfhgf5Q923gK4lp6ayvO1DS1lEziKgn/AIkJOg4lU0i2t5Gy3WcFLWqd0N1MDzx+a0pMltMnKR81XX5e1Oz7NR7oA9YMQkVvo6b2J/tTqAUmNnHbPgBmuVOJJjGEwdq7+/F1i6CGjBo4TMniVVUqUL08MXGCTPNyyTlaMo0YErSq+TwWV62gUBKsTJNvcsUJesXUcE1RMpzuXu7J4BKtRuM+iarCe4J4J4izZ0u4aoLRMJd9onZYVG+/pN/MYMQP1N3cxot+zl4SYlOtOHt2TqrNKUaM3JwlaPnxhjqt3OnNXva65/w9oe2IY6XN3QTOHI/JLs6bsivPap0z1VK1aLW7H/CBhBlOLnzVps/awf8AkZPoka6Kn5g5prtNcsqNfoWxPEH6LNkXyL43ocaMEhmWU8TgUZe9UNg6kR0Bn5pYui9QX8dy2tN8itUdsnBvdHGMD5yol6sKZZS9xcZJyEzj9Fuaezg4YeK2stYiPLcrQVmvnaA6rthqugSjY6f6Scp8UfQu+nAbtmTnEearTYmE4OLdDBXtWxObi1xMRrnv6plJoYtXXEwj4m74+qpbTcEkh4Zs44Z580Raahb3mvII3weUoy7KFetG2Q0cM+fBF5JUDlSF6zXF+Hd7yi4hozZw4Jm/CfiaZacSWkt4OEEenmmqx3NT2dkgERrmVE66W0H7bPhOEftJ1SNSkrIe+r/ZQ2NxNBp3eoXNPaRbg6qylOQ2j1wHoV0e2VAxtTQbTieAxcVw297d7+vUqaE4chgPviq+lhcr+ifqZUv6C+5EqOtQkYFT0mAiCvHsjivQMJWvsjghajCNFeMJK0eycwiAphTXitnUGrETiV85EcJ+80w3QNunxGaoAZ5Rx+WKuOzlbZeWRAd6jFNDsSfRYWCsWv4yug3NbO8370XPLWzZqCNU23NXxaeXorR7ojNast/aFcBtNm26YmpTG0AM3CMW+HouI1Mp1BX0zc52mjdC557SvZ64l9qsrZw2qlIa73M47wo58e7Q/ps9fBnMLrdNQcfqnOvZveNbSBAJ1dhs6SfNc/s9fYqA5Y48NCme11XACoJI15cPVY8sNo9KEtaG2ydnKdB7Q+o55I+MOw6AALLw7JPoN95SJfTxJwl7cSScMwqyx3wHMAccMIK6ZcdU7DQ7FpGB18VnlFrs0e70Jdy2gkQ4hw36Jlo2dpEjVDdqLg/D/wDuKP8AjJ77P2k/qHCcwgaV6bMHhl1U/Ja+StF5ZaA2iAMR4YKa3WxlKARJIwwEngEt/wDqENdOc6I657LUtL/ev/rgE1JInJ12F2Wyl79twGeAjAeCbLDYgBO9eXfTawQRCsDUgSMlJq+yE5t6CKbYQt51B7t2/wCei0Nq2WlxOHz3Khtd7BztgkDGSNTz3BOnqiKi7sTPaC+qLJXcxpza1x/awmHHrAC40wr6ZrGnWo1KTmFzajdkxyhc7PsiGzhaHbektGz1jFa8M8cIJWJNTnJ614ObNap3NMIy+bmr2Op7uu2DHdI+Fw3tOqEJwWpU9kXaZCRGSjqOOikexRVAc0TjKbsMlii2li44ls5P3M4ZeKJbUIIIgREb5hAUX4QOEjWQcUbSIMjX1zj0XIDRfVLUHtY4ZjB079Uw3LUw6JHp1iAeOeB3yCru5rfBb4K0WSlHR1DsbbsXNJ3QnhhkLk3Zu17NQ4/e5dIuy17QTzjyVmSXxkc69q/s694DarI0CqJNSmMNsfuH+v1XLbpvXu+6qSC2QJHiOBC+q3NkQuJ+1nsLJNpoNh899rcnjfGjvVZpQU0bMGbi6Yh2Gts1NkGWuOXFdv7KO2W0qb8TUnunTAf2vnm67Yadam50w14kawDjgvoXsrbmVK23MikwuHCYHjiseWNUegpWmN1osg2C2A5pBBB3ZFcJ7Q2j8PUfSP6SY/2E936dF3N9fZEuMHZmOZXDPapQ26gc34gc+BP1xU1FWUwzkkz3spYXWl+2fgGXHeu13RYAyiIwC5t7P6YbZuoHouuXayaIHBK6cqFyTZvSpAjJLF/Xo6z1NluOo+iZbRVFNpJOS5ne1V1oryMvogoryDGnJsuaN81KuGzGZnnqp7r7OUxNQuc9zjJLjPhuClum7A1uOJOEJjs9gDW8M4XNLwUnxitdmtGxsaBGC0q1sfhOzlKHq1zTJByQ4vDaw0U2yUU/JXe0O7adew1doDaY0vY6MQW44dJHVcBY4Z5cF2b2l32KdkcwGHVO6OP7vKVxwOHMcF6Hp18dkMnZ4+EDaDoNFZhgInLDVV9VXJIGJ4hYtameC8XBPLO6Dp/WeCsbFUOEk7sPL74que3HL+fuURZ38PrKKOLBrmnSD165LQVSx3mOiko1AWz5YE5QcBwWWtocJnDn9wmQGNFxXhL2nePNPtx3rsuAJ1XErqvDYfG4yPFPtnts7JacwFeEjPlgddvW/wCjZbM601nbNNo0zcdGtGrjkuCX/wC021WuoT3adEHu0wDlptunEqw9sN7OcLFZ5IaKXvnDQveYB6AO8VzipZyMRy8slF6bobDBcVZb3oxtb8xo2an6m/uG8cU1+zjtCWvDXa/F/wDnIeiQaFogRjA8Wk/JWF1WrYqh2uE7lHLFSjo2Y5U6Z9A2y8ZYXE4xC5h2iO0+SUy228vyWgYlwEcUtX0zYYAficfUrAuzTHQydi6H5LZyzXWrvqTSaBuXNuyzIY0aABdHu1wFKQEifyEy9A181QG7JzIOaWrrsbS8uzx80f2ltGBcdJA6oXsvZ3Px0mUkm7oaGo2X1SGBhG9XLTIVNb6Jjj5KBt7+6ZBxcE0J06FlHklRaW+wio3ZICoLxsDqNMlrQ4jXcOHFXV2Xn70ZI20AFpB1T0u0JbTpnzN2rvV9e0O2iQGdxrTIiDuO9U8DAjwXUfarcTRQZXLQ20MqCm92A97TcCWPPEGB4rl9SIzngt2KVx0Rn2esk4zGiitDBzUtKjh94dFFVqAYab1QUrnZrFtUbjhksXBJHtnnp0xUAdzRz2TnmRhpjjohKrMO6ZGf180QBLapdAn5TGfVH0T3cQADHMblUUz4ophJwmIwjLx4fRE49vCyT3h8WOoGWgCMuC94hjjiCvHjIeJP3kq+3WIg7TcCD48oRToVq9F/7WHTaqD47rrLR2TvjanzS5R92aRk986zlGQjcmimG3nZadBzgy3WdpFMOwFVhxgHfgEl2uyVKLtmo1zHDfwOm9GS8+Dsb1XlEVTPccM17TqQRzWu2Ce8J+p1XtCltOAGpU2UR0y5LVtlu18LQMOMKC/K+3UA3FbXHS2WOdoD48F5Z7OXP23ZF2HzWJ9mxIe+y7pgRK6XQpj3bYwyKQeyFIT1XQa5DWcgopXYmV7SFO/h7x5GgKuLus4pUxlJ1Q9lsXvHbWk4qwtrQBwAhJxtnOSSSIveNzLgG7t6Bp2VlZ5AOA14qrq2uXbDVcWOzim3dvKZo6mgix0PdkgHu70Ux0vx0yS1bL1c5+wwHomCx0hsgT38ySjFW9nTtLZp2kuCna6ZY8SPTcQvnPtBc5s1d9J4xYcDvacivqNpAC4Z7Z2NFqpvAxLCD0OE+K14nT/pB7Rz97ZCHqHd97iVv70xB37vqo7QMeHgtKJkWIyWLHM4lYuOCXfp5hDv+v8A1KxYica0s+vyCMZm/kPUrFi45klTNv8AtZ6lS2vJv3qsWLgFfZP/AJlD/wCxnqE0+0/4B/v+SxYrL/Wyf/Rfw5wj7m/ydD6LFizy8miPaH+7f8A/3/JWrc6axYsT6Ni8Dt2U+N3NPdv/AMZ5LxYkj0yWT8kQ3V8KhvD4SvViCEl2KF3/AOfr9ExXp/jPP5LxYu8Fn2iguT4012H41ixDwDJ2G1Fw72w/5mcj/wBlixaMf5Ik/wAWIFTRR1clixbCBGczzWLFi4J//9k="/>
          <p:cNvSpPr>
            <a:spLocks noChangeAspect="1" noChangeArrowheads="1"/>
          </p:cNvSpPr>
          <p:nvPr/>
        </p:nvSpPr>
        <p:spPr bwMode="auto">
          <a:xfrm>
            <a:off x="155575" y="-1790700"/>
            <a:ext cx="2857500" cy="37433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2" name="Rectangle 11"/>
          <p:cNvSpPr/>
          <p:nvPr/>
        </p:nvSpPr>
        <p:spPr>
          <a:xfrm>
            <a:off x="1981200" y="1447800"/>
            <a:ext cx="7086600" cy="2123658"/>
          </a:xfrm>
          <a:prstGeom prst="rect">
            <a:avLst/>
          </a:prstGeom>
        </p:spPr>
        <p:txBody>
          <a:bodyPr wrap="square">
            <a:spAutoFit/>
          </a:bodyPr>
          <a:lstStyle/>
          <a:p>
            <a:pPr algn="r" rtl="1"/>
            <a:r>
              <a:rPr lang="fa-IR" sz="2200" dirty="0" smtClean="0">
                <a:cs typeface="B Nazanin" pitchFamily="2" charset="-78"/>
              </a:rPr>
              <a:t>بروز آشکار آراء هایدگر نخستین بار در مباحث فلسفی </a:t>
            </a:r>
            <a:r>
              <a:rPr lang="fa-IR" dirty="0" smtClean="0">
                <a:solidFill>
                  <a:srgbClr val="FF0000"/>
                </a:solidFill>
                <a:cs typeface="B Titr" pitchFamily="2" charset="-78"/>
              </a:rPr>
              <a:t>ژان پل سارتر </a:t>
            </a:r>
            <a:r>
              <a:rPr lang="fa-IR" sz="2200" dirty="0" smtClean="0">
                <a:cs typeface="B Nazanin" pitchFamily="2" charset="-78"/>
              </a:rPr>
              <a:t>نمایان گشت. سارتر با اثر مشهور خود با نام </a:t>
            </a:r>
            <a:r>
              <a:rPr lang="fa-IR" sz="2200" dirty="0" smtClean="0">
                <a:solidFill>
                  <a:srgbClr val="FF0000"/>
                </a:solidFill>
                <a:cs typeface="B Nazanin" pitchFamily="2" charset="-78"/>
              </a:rPr>
              <a:t>بود و نبود </a:t>
            </a:r>
            <a:r>
              <a:rPr lang="fa-IR" sz="2200" dirty="0" smtClean="0">
                <a:cs typeface="B Nazanin" pitchFamily="2" charset="-78"/>
              </a:rPr>
              <a:t>که در سال ۱۹۴۳ مکتب اگزیستانسیالیسم را اثرگذارترین مکتب دوران خود نمود. در جریان تحولات و بحران‌های اجتماعی سیاسی اواخر دهه ۶۰ میلادی در اروپا و آمریکا مرجع فکری عمده‌ای بود. سارتر با بهره گیری از کتاب هستی و زمان هایدگر محور اندیشه خود را چه در وجه فلسفی و چه در وجه سیاسی </a:t>
            </a:r>
            <a:r>
              <a:rPr lang="fa-IR" sz="2200" dirty="0" smtClean="0">
                <a:solidFill>
                  <a:srgbClr val="FF0000"/>
                </a:solidFill>
                <a:cs typeface="B Nazanin" pitchFamily="2" charset="-78"/>
              </a:rPr>
              <a:t>مقوله آزادی </a:t>
            </a:r>
            <a:r>
              <a:rPr lang="fa-IR" sz="2200" dirty="0" smtClean="0">
                <a:cs typeface="B Nazanin" pitchFamily="2" charset="-78"/>
              </a:rPr>
              <a:t>قرار داد.</a:t>
            </a:r>
          </a:p>
        </p:txBody>
      </p:sp>
      <p:sp>
        <p:nvSpPr>
          <p:cNvPr id="17" name="Rectangle 16"/>
          <p:cNvSpPr/>
          <p:nvPr/>
        </p:nvSpPr>
        <p:spPr>
          <a:xfrm>
            <a:off x="0" y="3581400"/>
            <a:ext cx="9144000" cy="1107996"/>
          </a:xfrm>
          <a:prstGeom prst="rect">
            <a:avLst/>
          </a:prstGeom>
        </p:spPr>
        <p:txBody>
          <a:bodyPr wrap="square">
            <a:spAutoFit/>
          </a:bodyPr>
          <a:lstStyle/>
          <a:p>
            <a:pPr algn="r" rtl="1"/>
            <a:r>
              <a:rPr lang="fa-IR" sz="2200" dirty="0" smtClean="0">
                <a:cs typeface="B Nazanin" pitchFamily="2" charset="-78"/>
              </a:rPr>
              <a:t>اصول فلسفه اگزیستانسیالیزم مبنی بر </a:t>
            </a:r>
            <a:r>
              <a:rPr lang="fa-IR" sz="2200" dirty="0" smtClean="0">
                <a:solidFill>
                  <a:srgbClr val="FF0000"/>
                </a:solidFill>
                <a:cs typeface="B Nazanin" pitchFamily="2" charset="-78"/>
              </a:rPr>
              <a:t>اصالت وجود و تقدم آن بر ماهیت انسان </a:t>
            </a:r>
            <a:r>
              <a:rPr lang="fa-IR" sz="2200" dirty="0" smtClean="0">
                <a:cs typeface="B Nazanin" pitchFamily="2" charset="-78"/>
              </a:rPr>
              <a:t>است.</a:t>
            </a:r>
          </a:p>
          <a:p>
            <a:pPr algn="r" rtl="1"/>
            <a:r>
              <a:rPr lang="fa-IR" sz="2200" dirty="0" smtClean="0">
                <a:cs typeface="B Nazanin" pitchFamily="2" charset="-78"/>
              </a:rPr>
              <a:t>نخستین اصل اگزیستانسیالیسم : </a:t>
            </a:r>
          </a:p>
          <a:p>
            <a:pPr algn="r" rtl="1"/>
            <a:r>
              <a:rPr lang="fa-IR" sz="2200" dirty="0" smtClean="0">
                <a:cs typeface="B Nazanin" pitchFamily="2" charset="-78"/>
              </a:rPr>
              <a:t>چیزی به نام طبیعتِ بشری وجود ندارد، بلکه آدمی، آنچیزی است که از خود می‌سازد.</a:t>
            </a:r>
            <a:endParaRPr lang="en-US" sz="2200" dirty="0">
              <a:cs typeface="B Nazanin" pitchFamily="2" charset="-78"/>
            </a:endParaRPr>
          </a:p>
        </p:txBody>
      </p:sp>
      <p:sp>
        <p:nvSpPr>
          <p:cNvPr id="13" name="Rectangle 12"/>
          <p:cNvSpPr/>
          <p:nvPr/>
        </p:nvSpPr>
        <p:spPr>
          <a:xfrm>
            <a:off x="76200" y="4724400"/>
            <a:ext cx="9067800" cy="2123658"/>
          </a:xfrm>
          <a:prstGeom prst="rect">
            <a:avLst/>
          </a:prstGeom>
        </p:spPr>
        <p:txBody>
          <a:bodyPr wrap="square">
            <a:spAutoFit/>
          </a:bodyPr>
          <a:lstStyle/>
          <a:p>
            <a:pPr algn="r" rtl="1"/>
            <a:r>
              <a:rPr lang="fa-IR" sz="2200" dirty="0" smtClean="0">
                <a:cs typeface="B Nazanin" pitchFamily="2" charset="-78"/>
              </a:rPr>
              <a:t>اساس نگاه فلسفی سارتر به انسان : </a:t>
            </a:r>
          </a:p>
          <a:p>
            <a:pPr algn="r" rtl="1"/>
            <a:r>
              <a:rPr lang="fa-IR" sz="2200" dirty="0" smtClean="0">
                <a:cs typeface="B Nazanin" pitchFamily="2" charset="-78"/>
              </a:rPr>
              <a:t>انسان را مختار می داند و بر این اساس به انکار خداوند  می رسد؛ زیرا که او معتقد است انسان نمی تواند مختار باشد، در حالی که خالقی مطلق و یگانه داشته باشد که از ازل می دانسته که چه می خواهد بسازد. </a:t>
            </a:r>
          </a:p>
          <a:p>
            <a:pPr algn="r" rtl="1"/>
            <a:r>
              <a:rPr lang="fa-IR" sz="2200" dirty="0" smtClean="0">
                <a:cs typeface="B Nazanin" pitchFamily="2" charset="-78"/>
              </a:rPr>
              <a:t>اندیشه های اگزیستانسیالیستی سارتر، در خصوص آزادی و مسئولیت فردی و ممکن بودن وجود ما و فاصله ای که ما از خودمان داریم، بنا شده است. </a:t>
            </a:r>
          </a:p>
          <a:p>
            <a:pPr algn="r" rtl="1"/>
            <a:r>
              <a:rPr lang="fa-IR" sz="2200" dirty="0" smtClean="0">
                <a:cs typeface="B Nazanin" pitchFamily="2" charset="-78"/>
              </a:rPr>
              <a:t>سارتر اخلاق گرا نیز بود و کوششی برای طرح نظریه ای اخلاقی کرد.</a:t>
            </a:r>
          </a:p>
        </p:txBody>
      </p:sp>
      <p:pic>
        <p:nvPicPr>
          <p:cNvPr id="15" name="Picture 14"/>
          <p:cNvPicPr/>
          <p:nvPr/>
        </p:nvPicPr>
        <p:blipFill>
          <a:blip r:embed="rId3"/>
          <a:stretch>
            <a:fillRect/>
          </a:stretch>
        </p:blipFill>
        <p:spPr>
          <a:xfrm>
            <a:off x="0" y="5905500"/>
            <a:ext cx="1353185" cy="9525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430887"/>
          </a:xfrm>
          <a:prstGeom prst="rect">
            <a:avLst/>
          </a:prstGeom>
        </p:spPr>
        <p:txBody>
          <a:bodyPr wrap="square">
            <a:spAutoFit/>
          </a:bodyPr>
          <a:lstStyle/>
          <a:p>
            <a:pPr algn="r" rtl="1"/>
            <a:r>
              <a:rPr lang="fa-IR" sz="2200" b="1" dirty="0" smtClean="0">
                <a:solidFill>
                  <a:srgbClr val="FF0000"/>
                </a:solidFill>
                <a:cs typeface="B Nazanin" pitchFamily="2" charset="-78"/>
              </a:rPr>
              <a:t>میراث هایدگر</a:t>
            </a:r>
          </a:p>
        </p:txBody>
      </p:sp>
      <p:sp>
        <p:nvSpPr>
          <p:cNvPr id="36868" name="AutoShape 4" descr="data:image/jpeg;base64,/9j/4AAQSkZJRgABAQAAAQABAAD/2wCEAAkGBxQTEhUUExQWFRMXFxgYGBYXGBcYFxgYFRQXFxgYFxcYHCggGBolHBQXITEhJSkrLi4uFx8zODMsNygtLisBCgoKDg0OGhAQGiwkHyQsLCwsLCwsLCwsLCwsLCwsLCwsLCwsLCwsLCwsLCwsLCwsLCwsLCwsLCwsLCwsNiwsLP/AABEIAQEAxAMBIgACEQEDEQH/xAAcAAACAgMBAQAAAAAAAAAAAAAEBgMFAAIHAQj/xAA/EAABAwEFBQUGBgEEAQUBAAABAAIRAwQFITFBElFhcYEGIpGhsQcTMsHR8BQjQlLh8TNicpKyohYkNHOCFf/EABkBAAMBAQEAAAAAAAAAAAAAAAECAwQABf/EACYRAAICAgIBBAMAAwAAAAAAAAABAhEDIRIxQQQTIlEyYXEjM0P/2gAMAwEAAhEDEQA/AOQQvCtytCoWbzFu1hOQXoEc1PRoucUAkJYdQVlNk5Ankmi6Ozu2cZPAE/JOFh7MtaMWDrHzQJyypHMKV3vccGk8laWLs5Vdm0tHHPzXUKdgpsHwgHgBPkh7S5gnQrmIsjfQnWfsuxp77j99Fa0btptybMaQjjUJyW2xGaRyQ6hJ9mjafD0UzaI+/pCIo2eeSIFlGYxQ5h9sDNmkZY8c+ihdY92en0V42kDkFK6hOQE/esoc2DghSq2SZloB5Kmt9zAk7MNduOXQ/VdDqWA4z6oS0WEOJ9UVkrsR4zlNe7XNOLTG8Y/YUNosezxwnCZjfC6Db7pcNoiHYYb+Sob5sEEECHYDpuPirRkmTkqFAhaEKztVk93g6ZOPIIFwTtnRWyIIimh1I16hJWbYBK1lRe9WhqpFFjSloMaV4hBWWKtGcgcsaMV4URYqJc4AZn5YyuKE1hsheeEp1uC5HPMNAwzdGA4CdeKj7N3O6q4NYJaIDnHInWPvRdFNFtBoY0DaGfBcZsuTwD2SxtpAAZ+ZUznYTkgalo3eKDtltAHHmg3ROMW2a3nbQDAxVW2qXY/0EDUrl7onM56QrKzUgYx2Rp+7nwUJyNsIUTsblJjicPLMo2hSBP6nHfEDzzQwqaME/wCo6714bW1p7z+9wx+qjyZbiXDW8D9+KmpxyQFPZcP1nxRFN7ePX6rubO4h9OiM0TSIGiCovG8easKPI+oTKYkontbHGB80K+hJ8VYU6W6Oi3eyUbsVKimqWfh9EBarta6TGM57kwupEcuSHfSRTaA1YhXjcIdPrr5pVvO4HNEjMab9y65aLOCOKr6lmBOy/Ccirwy+GRnja2jitpYQYOHBQFy6P2i7MkklrR1Bk9QUkXpdTqZxGBVBoTtFWaq0NVY9qjcE6VhcmbmqsUKxNQnIOAVzctKThr4xIwHPHwVQ1smE6dirCalZgjADbPMmGjoAojZHSOmdnrI2y2bacACBlxMYePoga9Uux34ou/K01G0W/Cxsu5nf0QNUgfea5mJfYFaqoa0/q9Eu22196Imdytrxr+A6pZtdpIccgpSNmNUFWY4jLAa5A458kd+I2QTBcd2rjvO4cFTMrS1uBEnE79cd4V5ZG5DIa8Tw3YKMrNCZLTqOIBfMn9LcgrSx0DE7LY3kSUP+HmADHTBH0oGBnqT9hTaKpmtF8OgbOGkZeas2Mdw5ZoFtlB+EcsYR9Cnj+odZ+SWg2SNB1A8B8kRZS0alp5ED0WzZ1d/yHzUjw4RBY7lIKKFC6U64jeM1Js5xiOMIRgadNgjifIqfaO8nniqJiNGPDtCekKKoHdOJ/hevJOZd0EKA8nE8Suk6AokdQbwCNd6rrWwOBA/4nPpxRdRoB/U3ccx/KCrEH9eO7JJY/EnstQVGbJPIxiY0PEKlv65Q4Q4S06xiOI1CNLy0gj4gfsq+NNtVgMZiR14rVhnyVHn54cJWujgl/XS6k+CDBydvVJVokLsfaK6w5rmOxjLeOq5jeVkLHFpJ4FWToeEuSKQsXqJLVibkGgmyMkn71XW+wNh2CDqYJPASVzHslZveVMchiemXr5Lr/Z3uh8ftcP8Ax/lK1TJZZ8lo9c/ac9/7nGOWnkhK544qWk+YA/oBa1Gxz3oEolLb3GYBAnfngJlLFoYScQDqOKvryMOxM/0dVSuEluEYb90KUuzbDojYCDicBp5kK3u+04iMc44anyKoQTBnWSjrjrd6NTruG708ErjoohlbV2JqYkDuhoxJJ3BHXfXdUp7bmFhJOGHIGYzQ9GppCtA5uRMcNBw5qbVjqJ61jddrxKJs2zo53QlbU6bcwQiBSjVLQyYbZZj4p5hSmmdWtPFpg+H8oRzi2MZVlZqu1HJGjmvJCMRi0n73FeCzj9Ltk/tI+SNIAzxXlRkjfz+qPEWwGo9wmQ3xjyhRO2zm9reTSfNFGmXDAmOixtnP7j5JXsYrnA4N2wYyJaZ9cUJaqZ0DTxB14gq4rUscXeYlBV7KPi2nbW/+MikaDaKGoCBwmOIOnRXdwPmm4TiD6ifWVX2uhPxZ74IngRvRXZ+tBeOAw4hVwOpGf1STga3tZg4Ygg6GFzHtPZC2psuGBxB3FddtbmnAyPRI/a679uIOWIO4gz5hbGYcMqZzG0U4cRuKxH26gS8nKc+a9S8jYWvYSjDHHXD/AKz810O6gTtgasd4kJB7EO/L5u9AB8k93TX2Xg6Tj1Tz7Mb6NrM2GneYHhJWlepDZ35DgiX0SKjwfhGXIkH0KCt0EyTJ0Gn9IMMBUvWqdf4G9AA67j6goy+RiRgq2e6eX8KTNkeiSt8AIWXTg4HcCegXr3d3h9URddm2iMow375XLoZDJdjDG1q7TcFZvojKCT4k+GK9s1naGzInfh6ST0RdOySM8sjiptbOcn4AqYLSMNnhOU5g+avrLaqTBsP7xnIEEz0MqnqMbI2j0nLVe0qLSAWjESMpOOErkl9Akm/IwNrUnYtd0MragzGWnGcR8ksuBHDgjrBa8YJxXNjwtLsZ3iYle7MKGzVxqiaow5ldoNsF2IJ8tyx1XHD6YLLQSMfFCVKms/cLmkGyepT1jT7zUFWqMjgNEKLZsGdnDmYRjqlOsO7gSMs8eBXOF9E3krtFXWrtJA1MjwWXFS/MdxafULapZhBIzGfIx4Ka4W/mmf2/NdCNS2TzyTg6CLXRSp2n7tNz8i0H0T1bGa+KS+2NL8t2HdcCDyWyjzoM5RWvMEmRB4E+KxVlak4GCRhIx4EhYn9uJo9xl/cVq2KTCNCQepTvdtuDiDOgn1BXNrkfLAzl6wmMW33bhs5Dz0STWzoq0dGtVUvpgj4hAdxbofl0VZbHjZIGf6jyEwhLvt5wOU6HjmFreloGkwRMajn1lSl0GEaYtXnV73HVDDJeWypJWWJpJj7zlJWjZRlUkDorW6nSxsTtBxJjDAxCDq2fniAj+zbNkuMYfRdejhms0Bo8/VTC3FxknZZjGzBc7jwHFBPftt2ROAz8B9VSPe8+82gRAJA5DugHckStjKu2OFjfRnA05/1OxPMyr6yvYAJAaTEHAtduh2/guK3RXaa351VzGQT3W7UnQGV0277A4WOnXZJD2jbpfE1wJiQDkVV4+Kuycppy4jBel006tMkENqDIj6JH/GOpVNl+YPir+lXcGbVF0t1YT8PDFLHaAPFRjnN2Q8TxG4pHspCDiNl0233jiMUyOHdA3pG7M1O/94Sns1AGjVSsaZXWq0bJGEyhGd4wAXGdMvFaQyo/aqSGtPdEkDPWM1ci3UqbcCOA48AMSqKP2TbfhAFru8hpcW5DVA2azAlrmENdw13QFZ2m9Gk7LiGjc8iTzbOCq7S1u1t0T3xi5kyHAZxuOC5/YYR8MLc47RBwMgg6HQg/eq8uhv5rzwA8z8gFl4VAae15nUT/AGpripy151kY8hKOPbMuZcYstajdoJV7Q2bbpObunw/pNtN09UtX4+HRvn781qRhifP99MJrO0xx5r1E9q2D8S7TALFUrYBc1YhwAxOPhqrWnXftkg4N3eap7hH5k7h6pqs13y2SDGZ3lRyypmvDH4h1221wY5+1LsdmcscFHUrGXFxxhU7LVO0xgMNd4BH2c7U78fJRl+yqSsgrOw6oqwuiCqyo+SQcwVPZbRHig1oYZrOwPg9AVYusexTloIgGY81W3fVGAPNMbHlzCN4yUro5oqbBaS4loM7zwTNTu2WgOaHN8xhPXVKtGyuYSW4wU63JeALACfFFDqTSKiz9k7MX7RY8ifhxg8+CcnVAGBsbDAABAjAZCemi0BM4HSVt7kfqx4J+TaoSo3yoqrKA2oXASDwGM796W+1Tm1KrGt07zh+3gnGu5obgBwSfbKR2nO1Jk8UjaKcuUrPLkfDxuTpRrSMdRgkOys2Xg7sU7WHvNBPRSaZWSVG1ooM93LgCcZGWfFKHaF1QUHOpDYiNotBJAJInaOmScBSLnvGeAI8IK9pUnNJiAw569Crx62JHSaOQXXDvdsax5r7Uue47TXNM92CcDMHene+bA2zVKbqWAcdktnJ0EiOGBwKv/wD+cxlT3gpNDo+JuU5ZHXko7RYA8hzmlzgdpu1EA7xGsJpu1SJY01K/Bl4N2abRrl8/mrXs8BsAbyfWPkqe3O95DtM/EfwrW5KsADr5oYq5GT1F8A+g3Ejc4pQ7XVfzPPyTfEGocpIPUhc07YW/89wGmHy+a1IxR7EG9rMKlQuJGnksQNrqbT3EZAkDlK8VCoL2Zoy8jUx5Yp/vJzaVmMxtnAfJKfYak3bM6Yq+v+r717W6NxKx5neQ9HEv8ZDcdjAs9Qx3iYnqMPVC2E4xz80XYbUWsezRwnwxBQzWRU5t+aV/s5FXbWw4qGm7EI29Gd6VW5HzVY7QH2MF22mSDGZ9P6TndNTaZ/q/kJDsNXL71TRc1uGOOJjooTRSPQ1XfZB3g6MSPl9FrVuxwM0zAIkA+iHsF5RU4K6/HNhoOEDAdf5KS60GmnZpZm1wMuEmUVZ6bnYuPIDhxWptHvDAkDFH7MADTcuRzbB7SYGGeGeWSXLyaM0x2un3ZjCcT0SZflrkhjN+iahoJBFhoknBM130CB9wDoqy4bOABOGhlNdjswnCUOwynQEC4PYSIOSIqVRTMO+E5H5KW20gBxER09Vo/ZqNAcMx4QfVd0TvySCmMwcJU1QANkx9hUos9ZpwIInfoiXU3QS8iNAN3NHkBx+mV9TZ2cM8cOqkup2LDwx++oQ14vDWEjQEg9ERTrso0g95juyN/RNgVyZm9TqKQfetu92wyYGJ6DJcQ7TXwXOcRgXEmevom3th2i2qDiD8RIA4BcttDySCVuijFGJ4HL1ROMrE45L2ftTmEubjGY4Jsa73pB/djhn/AAkzs/VAqQciE5WeyEbJEAHdrjqsmWlLZtx7gFuspwIgNbiRv0zVY9xFSP24dJwTDEAzuMegVFeVPYrCf2jyhSTtjqNAV4nGFXVGd375KwtcFwI4nxj6LQNlpn7BTJ0GiC7zJA34eaYaLNkc8T6Qqm46U1W858012qxxphsE+ZOXVLkYUC2a1kuBmcB4gwr6zVi7ZEY9fDglGg7YqxkMCOuPzTRYGggHrKi1RaDsa7CMuSsqDCY11VXdwkDgrGva9lsD4jhCCZ1FN2qvgNApNOJ3JTfVbtCc81N2ksrm1A6doancePBKXaiz1i8OYTswI2fUqqV6C0lHR1K6ba07PLzTbdFo2jjguDXNelWnAqHHQz6gJ+u3tKABJQcXFkWuSH+890jNAWb4TjqY8f5VBU7QF/dZ3nHy3lG9nbYX0scwTPVI3seGN1ZcMfm3dHnP0UlR42SHckJWqCDohK9fHHLTwXWc4gl7UpbsAzJjxIXOe3naEmp7um6QCd+RjywXQKji49D0wj5rivaZhbaKjTmHYHhotPplsyepMva37Qa0ZNEddVVh68JWZLajIbQFigdWWLjgKlU2SCMwul9n7aKtAO3YeELmTWph7PWxzA4Y7JIkfRRzY+aL4snF0dCstL3kHSVT9q6WzWbjopLF2kpsHeIHD+EuXnfBrVnOybADR/t181ljjlfRrclRLUPwx94qaPFDVPhwzwUjKmAneB4D+E1AQTcDTtOdu+sp1tbD7tr94PgI+nmlbs02drifXLzlOtrZgGDJtMmOn8BSn+Qy6E+pTxB1DRHRMVzgua0DSJ4QqWqzvDd/P8pp7PWIgZxxSTK40MlnAaCYGXRQOBdLt+A4BbWp4waN0nkOHEqJ9cSBxHyXRQWzyvQaQRE81VWq4gW5dNwVwGyY8Y+9xUlZsgayD5pmS5MSbf2Mdsh7Ai7r7IVAR7yOW7mn5lnDWNH95qVzZcuvQPd8FPdt1sp5DGM/vRV9yP8Ac2irTORdLeThPqmOrTxww+8FSXtR2LSx0YOEE8Rl6lB7RbFO3TLW0vHOYlVVTvOG5GWt+y3hChslLAE5ASegSo6RUW97mvw+HHHHT7K5525oNNUvBBLgCQNDkm3t9eD6TGhpjaPhhOBXMLwvBzsXGfvet3p1qzzs73QE5wCHfUlaOcXFEMowFpM5CKa9W6xE4He1MfZ2x7TOclL9UJ87IMAgHcio2dJ0im7RXO9tMvjLHzVNZ3SAV2a03R72k4aERlvXIHWR1GpUpOGLXEdND4Qlyw4jYZ2WdkfLfv73r2pnwz8Qh7E+ORW9U5DXI9Fla2a09DD2Ub3xPwiCemPzKcqrx7mrUIAL+6OTsPQJDuWrAABxcdn76JxtNaaVJp/dtEbw0ED1CzT/ACLR6K9tIe8aBiN/D7CbbK4UWF7sgOp4c0FdVhae86IGPAQibbQL3snBnxgR0BPmpvZZfQRRa40y93xOkngMgOgQT7SA8awMfl6I63Xiym3GAdBBx6JKtl+vLpZRcTjiQQD4hUjFsXbHJluHvJ0cB4j+kabU3ukHKcOoXNKtrthxayB0UbbwtQ+JlTDGW4jqmeNne2vJ2alaQWgCI384yURtMF0dFy2l2orgYA/8T6QpbP20cCPeehHmg4MV4UumdKq2kAgbhnrJ+/JUd+2gh1HUbfhgf5Q923gK4lp6ayvO1DS1lEziKgn/AIkJOg4lU0i2t5Gy3WcFLWqd0N1MDzx+a0pMltMnKR81XX5e1Oz7NR7oA9YMQkVvo6b2J/tTqAUmNnHbPgBmuVOJJjGEwdq7+/F1i6CGjBo4TMniVVUqUL08MXGCTPNyyTlaMo0YErSq+TwWV62gUBKsTJNvcsUJesXUcE1RMpzuXu7J4BKtRuM+iarCe4J4J4izZ0u4aoLRMJd9onZYVG+/pN/MYMQP1N3cxot+zl4SYlOtOHt2TqrNKUaM3JwlaPnxhjqt3OnNXva65/w9oe2IY6XN3QTOHI/JLs6bsivPap0z1VK1aLW7H/CBhBlOLnzVps/awf8AkZPoka6Kn5g5prtNcsqNfoWxPEH6LNkXyL43ocaMEhmWU8TgUZe9UNg6kR0Bn5pYui9QX8dy2tN8itUdsnBvdHGMD5yol6sKZZS9xcZJyEzj9Fuaezg4YeK2stYiPLcrQVmvnaA6rthqugSjY6f6Scp8UfQu+nAbtmTnEearTYmE4OLdDBXtWxObi1xMRrnv6plJoYtXXEwj4m74+qpbTcEkh4Zs44Z580Raahb3mvII3weUoy7KFetG2Q0cM+fBF5JUDlSF6zXF+Hd7yi4hozZw4Jm/CfiaZacSWkt4OEEenmmqx3NT2dkgERrmVE66W0H7bPhOEftJ1SNSkrIe+r/ZQ2NxNBp3eoXNPaRbg6qylOQ2j1wHoV0e2VAxtTQbTieAxcVw297d7+vUqaE4chgPviq+lhcr+ifqZUv6C+5EqOtQkYFT0mAiCvHsjivQMJWvsjghajCNFeMJK0eycwiAphTXitnUGrETiV85EcJ+80w3QNunxGaoAZ5Rx+WKuOzlbZeWRAd6jFNDsSfRYWCsWv4yug3NbO8370XPLWzZqCNU23NXxaeXorR7ojNast/aFcBtNm26YmpTG0AM3CMW+HouI1Mp1BX0zc52mjdC557SvZ64l9qsrZw2qlIa73M47wo58e7Q/ps9fBnMLrdNQcfqnOvZveNbSBAJ1dhs6SfNc/s9fYqA5Y48NCme11XACoJI15cPVY8sNo9KEtaG2ydnKdB7Q+o55I+MOw6AALLw7JPoN95SJfTxJwl7cSScMwqyx3wHMAccMIK6ZcdU7DQ7FpGB18VnlFrs0e70Jdy2gkQ4hw36Jlo2dpEjVDdqLg/D/wDuKP8AjJ77P2k/qHCcwgaV6bMHhl1U/Ja+StF5ZaA2iAMR4YKa3WxlKARJIwwEngEt/wDqENdOc6I657LUtL/ev/rgE1JInJ12F2Wyl79twGeAjAeCbLDYgBO9eXfTawQRCsDUgSMlJq+yE5t6CKbYQt51B7t2/wCei0Nq2WlxOHz3Khtd7BztgkDGSNTz3BOnqiKi7sTPaC+qLJXcxpza1x/awmHHrAC40wr6ZrGnWo1KTmFzajdkxyhc7PsiGzhaHbektGz1jFa8M8cIJWJNTnJ614ObNap3NMIy+bmr2Op7uu2DHdI+Fw3tOqEJwWpU9kXaZCRGSjqOOikexRVAc0TjKbsMlii2li44ls5P3M4ZeKJbUIIIgREb5hAUX4QOEjWQcUbSIMjX1zj0XIDRfVLUHtY4ZjB079Uw3LUw6JHp1iAeOeB3yCru5rfBb4K0WSlHR1DsbbsXNJ3QnhhkLk3Zu17NQ4/e5dIuy17QTzjyVmSXxkc69q/s694DarI0CqJNSmMNsfuH+v1XLbpvXu+6qSC2QJHiOBC+q3NkQuJ+1nsLJNpoNh899rcnjfGjvVZpQU0bMGbi6Yh2Gts1NkGWuOXFdv7KO2W0qb8TUnunTAf2vnm67Yadam50w14kawDjgvoXsrbmVK23MikwuHCYHjiseWNUegpWmN1osg2C2A5pBBB3ZFcJ7Q2j8PUfSP6SY/2E936dF3N9fZEuMHZmOZXDPapQ26gc34gc+BP1xU1FWUwzkkz3spYXWl+2fgGXHeu13RYAyiIwC5t7P6YbZuoHouuXayaIHBK6cqFyTZvSpAjJLF/Xo6z1NluOo+iZbRVFNpJOS5ne1V1oryMvogoryDGnJsuaN81KuGzGZnnqp7r7OUxNQuc9zjJLjPhuClum7A1uOJOEJjs9gDW8M4XNLwUnxitdmtGxsaBGC0q1sfhOzlKHq1zTJByQ4vDaw0U2yUU/JXe0O7adew1doDaY0vY6MQW44dJHVcBY4Z5cF2b2l32KdkcwGHVO6OP7vKVxwOHMcF6Hp18dkMnZ4+EDaDoNFZhgInLDVV9VXJIGJ4hYtameC8XBPLO6Dp/WeCsbFUOEk7sPL74que3HL+fuURZ38PrKKOLBrmnSD165LQVSx3mOiko1AWz5YE5QcBwWWtocJnDn9wmQGNFxXhL2nePNPtx3rsuAJ1XErqvDYfG4yPFPtnts7JacwFeEjPlgddvW/wCjZbM601nbNNo0zcdGtGrjkuCX/wC021WuoT3adEHu0wDlptunEqw9sN7OcLFZ5IaKXvnDQveYB6AO8VzipZyMRy8slF6bobDBcVZb3oxtb8xo2an6m/uG8cU1+zjtCWvDXa/F/wDnIeiQaFogRjA8Wk/JWF1WrYqh2uE7lHLFSjo2Y5U6Z9A2y8ZYXE4xC5h2iO0+SUy228vyWgYlwEcUtX0zYYAficfUrAuzTHQydi6H5LZyzXWrvqTSaBuXNuyzIY0aABdHu1wFKQEifyEy9A181QG7JzIOaWrrsbS8uzx80f2ltGBcdJA6oXsvZ3Px0mUkm7oaGo2X1SGBhG9XLTIVNb6Jjj5KBt7+6ZBxcE0J06FlHklRaW+wio3ZICoLxsDqNMlrQ4jXcOHFXV2Xn70ZI20AFpB1T0u0JbTpnzN2rvV9e0O2iQGdxrTIiDuO9U8DAjwXUfarcTRQZXLQ20MqCm92A97TcCWPPEGB4rl9SIzngt2KVx0Rn2esk4zGiitDBzUtKjh94dFFVqAYab1QUrnZrFtUbjhksXBJHtnnp0xUAdzRz2TnmRhpjjohKrMO6ZGf180QBLapdAn5TGfVH0T3cQADHMblUUz4ophJwmIwjLx4fRE49vCyT3h8WOoGWgCMuC94hjjiCvHjIeJP3kq+3WIg7TcCD48oRToVq9F/7WHTaqD47rrLR2TvjanzS5R92aRk986zlGQjcmimG3nZadBzgy3WdpFMOwFVhxgHfgEl2uyVKLtmo1zHDfwOm9GS8+Dsb1XlEVTPccM17TqQRzWu2Ce8J+p1XtCltOAGpU2UR0y5LVtlu18LQMOMKC/K+3UA3FbXHS2WOdoD48F5Z7OXP23ZF2HzWJ9mxIe+y7pgRK6XQpj3bYwyKQeyFIT1XQa5DWcgopXYmV7SFO/h7x5GgKuLus4pUxlJ1Q9lsXvHbWk4qwtrQBwAhJxtnOSSSIveNzLgG7t6Bp2VlZ5AOA14qrq2uXbDVcWOzim3dvKZo6mgix0PdkgHu70Ux0vx0yS1bL1c5+wwHomCx0hsgT38ySjFW9nTtLZp2kuCna6ZY8SPTcQvnPtBc5s1d9J4xYcDvacivqNpAC4Z7Z2NFqpvAxLCD0OE+K14nT/pB7Rz97ZCHqHd97iVv70xB37vqo7QMeHgtKJkWIyWLHM4lYuOCXfp5hDv+v8A1KxYica0s+vyCMZm/kPUrFi45klTNv8AtZ6lS2vJv3qsWLgFfZP/AJlD/wCxnqE0+0/4B/v+SxYrL/Wyf/Rfw5wj7m/ydD6LFizy8miPaH+7f8A/3/JWrc6axYsT6Ni8Dt2U+N3NPdv/AMZ5LxYkj0yWT8kQ3V8KhvD4SvViCEl2KF3/AOfr9ExXp/jPP5LxYu8Fn2iguT4012H41ixDwDJ2G1Fw72w/5mcj/wBlixaMf5Ik/wAWIFTRR1clixbCBGczzWLFi4J//9k="/>
          <p:cNvSpPr>
            <a:spLocks noChangeAspect="1" noChangeArrowheads="1"/>
          </p:cNvSpPr>
          <p:nvPr/>
        </p:nvSpPr>
        <p:spPr bwMode="auto">
          <a:xfrm>
            <a:off x="155575" y="-1790700"/>
            <a:ext cx="2857500" cy="37433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6870" name="AutoShape 6" descr="data:image/jpeg;base64,/9j/4AAQSkZJRgABAQAAAQABAAD/2wCEAAkGBxQTEhUUExQWFRMXFxgYGBYXGBcYFxgYFRQXFxgYFxcYHCggGBolHBQXITEhJSkrLi4uFx8zODMsNygtLisBCgoKDg0OGhAQGiwkHyQsLCwsLCwsLCwsLCwsLCwsLCwsLCwsLCwsLCwsLCwsLCwsLCwsLCwsLCwsLCwsNiwsLP/AABEIAQEAxAMBIgACEQEDEQH/xAAcAAACAgMBAQAAAAAAAAAAAAAEBgMFAAIHAQj/xAA/EAABAwEFBQUGBgEEAQUBAAABAAIRAwQFITFBElFhcYEGIpGhsQcTMsHR8BQjQlLh8TNicpKyohYkNHOCFf/EABkBAAMBAQEAAAAAAAAAAAAAAAECAwQABf/EACYRAAICAgIBBAMAAwAAAAAAAAABAhEDIRIxQQQTIlEyYXEjM0P/2gAMAwEAAhEDEQA/AOQQvCtytCoWbzFu1hOQXoEc1PRoucUAkJYdQVlNk5Ankmi6Ozu2cZPAE/JOFh7MtaMWDrHzQJyypHMKV3vccGk8laWLs5Vdm0tHHPzXUKdgpsHwgHgBPkh7S5gnQrmIsjfQnWfsuxp77j99Fa0btptybMaQjjUJyW2xGaRyQ6hJ9mjafD0UzaI+/pCIo2eeSIFlGYxQ5h9sDNmkZY8c+ihdY92en0V42kDkFK6hOQE/esoc2DghSq2SZloB5Kmt9zAk7MNduOXQ/VdDqWA4z6oS0WEOJ9UVkrsR4zlNe7XNOLTG8Y/YUNosezxwnCZjfC6Db7pcNoiHYYb+Sob5sEEECHYDpuPirRkmTkqFAhaEKztVk93g6ZOPIIFwTtnRWyIIimh1I16hJWbYBK1lRe9WhqpFFjSloMaV4hBWWKtGcgcsaMV4URYqJc4AZn5YyuKE1hsheeEp1uC5HPMNAwzdGA4CdeKj7N3O6q4NYJaIDnHInWPvRdFNFtBoY0DaGfBcZsuTwD2SxtpAAZ+ZUznYTkgalo3eKDtltAHHmg3ROMW2a3nbQDAxVW2qXY/0EDUrl7onM56QrKzUgYx2Rp+7nwUJyNsIUTsblJjicPLMo2hSBP6nHfEDzzQwqaME/wCo6714bW1p7z+9wx+qjyZbiXDW8D9+KmpxyQFPZcP1nxRFN7ePX6rubO4h9OiM0TSIGiCovG8easKPI+oTKYkontbHGB80K+hJ8VYU6W6Oi3eyUbsVKimqWfh9EBarta6TGM57kwupEcuSHfSRTaA1YhXjcIdPrr5pVvO4HNEjMab9y65aLOCOKr6lmBOy/Ccirwy+GRnja2jitpYQYOHBQFy6P2i7MkklrR1Bk9QUkXpdTqZxGBVBoTtFWaq0NVY9qjcE6VhcmbmqsUKxNQnIOAVzctKThr4xIwHPHwVQ1smE6dirCalZgjADbPMmGjoAojZHSOmdnrI2y2bacACBlxMYePoga9Uux34ou/K01G0W/Cxsu5nf0QNUgfea5mJfYFaqoa0/q9Eu22196Imdytrxr+A6pZtdpIccgpSNmNUFWY4jLAa5A458kd+I2QTBcd2rjvO4cFTMrS1uBEnE79cd4V5ZG5DIa8Tw3YKMrNCZLTqOIBfMn9LcgrSx0DE7LY3kSUP+HmADHTBH0oGBnqT9hTaKpmtF8OgbOGkZeas2Mdw5ZoFtlB+EcsYR9Cnj+odZ+SWg2SNB1A8B8kRZS0alp5ED0WzZ1d/yHzUjw4RBY7lIKKFC6U64jeM1Js5xiOMIRgadNgjifIqfaO8nniqJiNGPDtCekKKoHdOJ/hevJOZd0EKA8nE8Suk6AokdQbwCNd6rrWwOBA/4nPpxRdRoB/U3ccx/KCrEH9eO7JJY/EnstQVGbJPIxiY0PEKlv65Q4Q4S06xiOI1CNLy0gj4gfsq+NNtVgMZiR14rVhnyVHn54cJWujgl/XS6k+CDBydvVJVokLsfaK6w5rmOxjLeOq5jeVkLHFpJ4FWToeEuSKQsXqJLVibkGgmyMkn71XW+wNh2CDqYJPASVzHslZveVMchiemXr5Lr/Z3uh8ftcP8Ax/lK1TJZZ8lo9c/ac9/7nGOWnkhK544qWk+YA/oBa1Gxz3oEolLb3GYBAnfngJlLFoYScQDqOKvryMOxM/0dVSuEluEYb90KUuzbDojYCDicBp5kK3u+04iMc44anyKoQTBnWSjrjrd6NTruG708ErjoohlbV2JqYkDuhoxJJ3BHXfXdUp7bmFhJOGHIGYzQ9GppCtA5uRMcNBw5qbVjqJ61jddrxKJs2zo53QlbU6bcwQiBSjVLQyYbZZj4p5hSmmdWtPFpg+H8oRzi2MZVlZqu1HJGjmvJCMRi0n73FeCzj9Ltk/tI+SNIAzxXlRkjfz+qPEWwGo9wmQ3xjyhRO2zm9reTSfNFGmXDAmOixtnP7j5JXsYrnA4N2wYyJaZ9cUJaqZ0DTxB14gq4rUscXeYlBV7KPi2nbW/+MikaDaKGoCBwmOIOnRXdwPmm4TiD6ifWVX2uhPxZ74IngRvRXZ+tBeOAw4hVwOpGf1STga3tZg4Ygg6GFzHtPZC2psuGBxB3FddtbmnAyPRI/a679uIOWIO4gz5hbGYcMqZzG0U4cRuKxH26gS8nKc+a9S8jYWvYSjDHHXD/AKz810O6gTtgasd4kJB7EO/L5u9AB8k93TX2Xg6Tj1Tz7Mb6NrM2GneYHhJWlepDZ35DgiX0SKjwfhGXIkH0KCt0EyTJ0Gn9IMMBUvWqdf4G9AA67j6goy+RiRgq2e6eX8KTNkeiSt8AIWXTg4HcCegXr3d3h9URddm2iMow375XLoZDJdjDG1q7TcFZvojKCT4k+GK9s1naGzInfh6ST0RdOySM8sjiptbOcn4AqYLSMNnhOU5g+avrLaqTBsP7xnIEEz0MqnqMbI2j0nLVe0qLSAWjESMpOOErkl9Akm/IwNrUnYtd0MragzGWnGcR8ksuBHDgjrBa8YJxXNjwtLsZ3iYle7MKGzVxqiaow5ldoNsF2IJ8tyx1XHD6YLLQSMfFCVKms/cLmkGyepT1jT7zUFWqMjgNEKLZsGdnDmYRjqlOsO7gSMs8eBXOF9E3krtFXWrtJA1MjwWXFS/MdxafULapZhBIzGfIx4Ka4W/mmf2/NdCNS2TzyTg6CLXRSp2n7tNz8i0H0T1bGa+KS+2NL8t2HdcCDyWyjzoM5RWvMEmRB4E+KxVlak4GCRhIx4EhYn9uJo9xl/cVq2KTCNCQepTvdtuDiDOgn1BXNrkfLAzl6wmMW33bhs5Dz0STWzoq0dGtVUvpgj4hAdxbofl0VZbHjZIGf6jyEwhLvt5wOU6HjmFreloGkwRMajn1lSl0GEaYtXnV73HVDDJeWypJWWJpJj7zlJWjZRlUkDorW6nSxsTtBxJjDAxCDq2fniAj+zbNkuMYfRdejhms0Bo8/VTC3FxknZZjGzBc7jwHFBPftt2ROAz8B9VSPe8+82gRAJA5DugHckStjKu2OFjfRnA05/1OxPMyr6yvYAJAaTEHAtduh2/guK3RXaa351VzGQT3W7UnQGV0277A4WOnXZJD2jbpfE1wJiQDkVV4+Kuycppy4jBel006tMkENqDIj6JH/GOpVNl+YPir+lXcGbVF0t1YT8PDFLHaAPFRjnN2Q8TxG4pHspCDiNl0233jiMUyOHdA3pG7M1O/94Sns1AGjVSsaZXWq0bJGEyhGd4wAXGdMvFaQyo/aqSGtPdEkDPWM1ci3UqbcCOA48AMSqKP2TbfhAFru8hpcW5DVA2azAlrmENdw13QFZ2m9Gk7LiGjc8iTzbOCq7S1u1t0T3xi5kyHAZxuOC5/YYR8MLc47RBwMgg6HQg/eq8uhv5rzwA8z8gFl4VAae15nUT/AGpripy151kY8hKOPbMuZcYstajdoJV7Q2bbpObunw/pNtN09UtX4+HRvn781qRhifP99MJrO0xx5r1E9q2D8S7TALFUrYBc1YhwAxOPhqrWnXftkg4N3eap7hH5k7h6pqs13y2SDGZ3lRyypmvDH4h1221wY5+1LsdmcscFHUrGXFxxhU7LVO0xgMNd4BH2c7U78fJRl+yqSsgrOw6oqwuiCqyo+SQcwVPZbRHig1oYZrOwPg9AVYusexTloIgGY81W3fVGAPNMbHlzCN4yUro5oqbBaS4loM7zwTNTu2WgOaHN8xhPXVKtGyuYSW4wU63JeALACfFFDqTSKiz9k7MX7RY8ifhxg8+CcnVAGBsbDAABAjAZCemi0BM4HSVt7kfqx4J+TaoSo3yoqrKA2oXASDwGM796W+1Tm1KrGt07zh+3gnGu5obgBwSfbKR2nO1Jk8UjaKcuUrPLkfDxuTpRrSMdRgkOys2Xg7sU7WHvNBPRSaZWSVG1ooM93LgCcZGWfFKHaF1QUHOpDYiNotBJAJInaOmScBSLnvGeAI8IK9pUnNJiAw569Crx62JHSaOQXXDvdsax5r7Uue47TXNM92CcDMHene+bA2zVKbqWAcdktnJ0EiOGBwKv/wD+cxlT3gpNDo+JuU5ZHXko7RYA8hzmlzgdpu1EA7xGsJpu1SJY01K/Bl4N2abRrl8/mrXs8BsAbyfWPkqe3O95DtM/EfwrW5KsADr5oYq5GT1F8A+g3Ejc4pQ7XVfzPPyTfEGocpIPUhc07YW/89wGmHy+a1IxR7EG9rMKlQuJGnksQNrqbT3EZAkDlK8VCoL2Zoy8jUx5Yp/vJzaVmMxtnAfJKfYak3bM6Yq+v+r717W6NxKx5neQ9HEv8ZDcdjAs9Qx3iYnqMPVC2E4xz80XYbUWsezRwnwxBQzWRU5t+aV/s5FXbWw4qGm7EI29Gd6VW5HzVY7QH2MF22mSDGZ9P6TndNTaZ/q/kJDsNXL71TRc1uGOOJjooTRSPQ1XfZB3g6MSPl9FrVuxwM0zAIkA+iHsF5RU4K6/HNhoOEDAdf5KS60GmnZpZm1wMuEmUVZ6bnYuPIDhxWptHvDAkDFH7MADTcuRzbB7SYGGeGeWSXLyaM0x2un3ZjCcT0SZflrkhjN+iahoJBFhoknBM130CB9wDoqy4bOABOGhlNdjswnCUOwynQEC4PYSIOSIqVRTMO+E5H5KW20gBxER09Vo/ZqNAcMx4QfVd0TvySCmMwcJU1QANkx9hUos9ZpwIInfoiXU3QS8iNAN3NHkBx+mV9TZ2cM8cOqkup2LDwx++oQ14vDWEjQEg9ERTrso0g95juyN/RNgVyZm9TqKQfetu92wyYGJ6DJcQ7TXwXOcRgXEmevom3th2i2qDiD8RIA4BcttDySCVuijFGJ4HL1ROMrE45L2ftTmEubjGY4Jsa73pB/djhn/AAkzs/VAqQciE5WeyEbJEAHdrjqsmWlLZtx7gFuspwIgNbiRv0zVY9xFSP24dJwTDEAzuMegVFeVPYrCf2jyhSTtjqNAV4nGFXVGd375KwtcFwI4nxj6LQNlpn7BTJ0GiC7zJA34eaYaLNkc8T6Qqm46U1W858012qxxphsE+ZOXVLkYUC2a1kuBmcB4gwr6zVi7ZEY9fDglGg7YqxkMCOuPzTRYGggHrKi1RaDsa7CMuSsqDCY11VXdwkDgrGva9lsD4jhCCZ1FN2qvgNApNOJ3JTfVbtCc81N2ksrm1A6doancePBKXaiz1i8OYTswI2fUqqV6C0lHR1K6ba07PLzTbdFo2jjguDXNelWnAqHHQz6gJ+u3tKABJQcXFkWuSH+890jNAWb4TjqY8f5VBU7QF/dZ3nHy3lG9nbYX0scwTPVI3seGN1ZcMfm3dHnP0UlR42SHckJWqCDohK9fHHLTwXWc4gl7UpbsAzJjxIXOe3naEmp7um6QCd+RjywXQKji49D0wj5rivaZhbaKjTmHYHhotPplsyepMva37Qa0ZNEddVVh68JWZLajIbQFigdWWLjgKlU2SCMwul9n7aKtAO3YeELmTWph7PWxzA4Y7JIkfRRzY+aL4snF0dCstL3kHSVT9q6WzWbjopLF2kpsHeIHD+EuXnfBrVnOybADR/t181ljjlfRrclRLUPwx94qaPFDVPhwzwUjKmAneB4D+E1AQTcDTtOdu+sp1tbD7tr94PgI+nmlbs02drifXLzlOtrZgGDJtMmOn8BSn+Qy6E+pTxB1DRHRMVzgua0DSJ4QqWqzvDd/P8pp7PWIgZxxSTK40MlnAaCYGXRQOBdLt+A4BbWp4waN0nkOHEqJ9cSBxHyXRQWzyvQaQRE81VWq4gW5dNwVwGyY8Y+9xUlZsgayD5pmS5MSbf2Mdsh7Ai7r7IVAR7yOW7mn5lnDWNH95qVzZcuvQPd8FPdt1sp5DGM/vRV9yP8Ac2irTORdLeThPqmOrTxww+8FSXtR2LSx0YOEE8Rl6lB7RbFO3TLW0vHOYlVVTvOG5GWt+y3hChslLAE5ASegSo6RUW97mvw+HHHHT7K5525oNNUvBBLgCQNDkm3t9eD6TGhpjaPhhOBXMLwvBzsXGfvet3p1qzzs73QE5wCHfUlaOcXFEMowFpM5CKa9W6xE4He1MfZ2x7TOclL9UJ87IMAgHcio2dJ0im7RXO9tMvjLHzVNZ3SAV2a03R72k4aERlvXIHWR1GpUpOGLXEdND4Qlyw4jYZ2WdkfLfv73r2pnwz8Qh7E+ORW9U5DXI9Fla2a09DD2Ub3xPwiCemPzKcqrx7mrUIAL+6OTsPQJDuWrAABxcdn76JxtNaaVJp/dtEbw0ED1CzT/ACLR6K9tIe8aBiN/D7CbbK4UWF7sgOp4c0FdVhae86IGPAQibbQL3snBnxgR0BPmpvZZfQRRa40y93xOkngMgOgQT7SA8awMfl6I63Xiym3GAdBBx6JKtl+vLpZRcTjiQQD4hUjFsXbHJluHvJ0cB4j+kabU3ukHKcOoXNKtrthxayB0UbbwtQ+JlTDGW4jqmeNne2vJ2alaQWgCI384yURtMF0dFy2l2orgYA/8T6QpbP20cCPeehHmg4MV4UumdKq2kAgbhnrJ+/JUd+2gh1HUbfhgf5Q923gK4lp6ayvO1DS1lEziKgn/AIkJOg4lU0i2t5Gy3WcFLWqd0N1MDzx+a0pMltMnKR81XX5e1Oz7NR7oA9YMQkVvo6b2J/tTqAUmNnHbPgBmuVOJJjGEwdq7+/F1i6CGjBo4TMniVVUqUL08MXGCTPNyyTlaMo0YErSq+TwWV62gUBKsTJNvcsUJesXUcE1RMpzuXu7J4BKtRuM+iarCe4J4J4izZ0u4aoLRMJd9onZYVG+/pN/MYMQP1N3cxot+zl4SYlOtOHt2TqrNKUaM3JwlaPnxhjqt3OnNXva65/w9oe2IY6XN3QTOHI/JLs6bsivPap0z1VK1aLW7H/CBhBlOLnzVps/awf8AkZPoka6Kn5g5prtNcsqNfoWxPEH6LNkXyL43ocaMEhmWU8TgUZe9UNg6kR0Bn5pYui9QX8dy2tN8itUdsnBvdHGMD5yol6sKZZS9xcZJyEzj9Fuaezg4YeK2stYiPLcrQVmvnaA6rthqugSjY6f6Scp8UfQu+nAbtmTnEearTYmE4OLdDBXtWxObi1xMRrnv6plJoYtXXEwj4m74+qpbTcEkh4Zs44Z580Raahb3mvII3weUoy7KFetG2Q0cM+fBF5JUDlSF6zXF+Hd7yi4hozZw4Jm/CfiaZacSWkt4OEEenmmqx3NT2dkgERrmVE66W0H7bPhOEftJ1SNSkrIe+r/ZQ2NxNBp3eoXNPaRbg6qylOQ2j1wHoV0e2VAxtTQbTieAxcVw297d7+vUqaE4chgPviq+lhcr+ifqZUv6C+5EqOtQkYFT0mAiCvHsjivQMJWvsjghajCNFeMJK0eycwiAphTXitnUGrETiV85EcJ+80w3QNunxGaoAZ5Rx+WKuOzlbZeWRAd6jFNDsSfRYWCsWv4yug3NbO8370XPLWzZqCNU23NXxaeXorR7ojNast/aFcBtNm26YmpTG0AM3CMW+HouI1Mp1BX0zc52mjdC557SvZ64l9qsrZw2qlIa73M47wo58e7Q/ps9fBnMLrdNQcfqnOvZveNbSBAJ1dhs6SfNc/s9fYqA5Y48NCme11XACoJI15cPVY8sNo9KEtaG2ydnKdB7Q+o55I+MOw6AALLw7JPoN95SJfTxJwl7cSScMwqyx3wHMAccMIK6ZcdU7DQ7FpGB18VnlFrs0e70Jdy2gkQ4hw36Jlo2dpEjVDdqLg/D/wDuKP8AjJ77P2k/qHCcwgaV6bMHhl1U/Ja+StF5ZaA2iAMR4YKa3WxlKARJIwwEngEt/wDqENdOc6I657LUtL/ev/rgE1JInJ12F2Wyl79twGeAjAeCbLDYgBO9eXfTawQRCsDUgSMlJq+yE5t6CKbYQt51B7t2/wCei0Nq2WlxOHz3Khtd7BztgkDGSNTz3BOnqiKi7sTPaC+qLJXcxpza1x/awmHHrAC40wr6ZrGnWo1KTmFzajdkxyhc7PsiGzhaHbektGz1jFa8M8cIJWJNTnJ614ObNap3NMIy+bmr2Op7uu2DHdI+Fw3tOqEJwWpU9kXaZCRGSjqOOikexRVAc0TjKbsMlii2li44ls5P3M4ZeKJbUIIIgREb5hAUX4QOEjWQcUbSIMjX1zj0XIDRfVLUHtY4ZjB079Uw3LUw6JHp1iAeOeB3yCru5rfBb4K0WSlHR1DsbbsXNJ3QnhhkLk3Zu17NQ4/e5dIuy17QTzjyVmSXxkc69q/s694DarI0CqJNSmMNsfuH+v1XLbpvXu+6qSC2QJHiOBC+q3NkQuJ+1nsLJNpoNh899rcnjfGjvVZpQU0bMGbi6Yh2Gts1NkGWuOXFdv7KO2W0qb8TUnunTAf2vnm67Yadam50w14kawDjgvoXsrbmVK23MikwuHCYHjiseWNUegpWmN1osg2C2A5pBBB3ZFcJ7Q2j8PUfSP6SY/2E936dF3N9fZEuMHZmOZXDPapQ26gc34gc+BP1xU1FWUwzkkz3spYXWl+2fgGXHeu13RYAyiIwC5t7P6YbZuoHouuXayaIHBK6cqFyTZvSpAjJLF/Xo6z1NluOo+iZbRVFNpJOS5ne1V1oryMvogoryDGnJsuaN81KuGzGZnnqp7r7OUxNQuc9zjJLjPhuClum7A1uOJOEJjs9gDW8M4XNLwUnxitdmtGxsaBGC0q1sfhOzlKHq1zTJByQ4vDaw0U2yUU/JXe0O7adew1doDaY0vY6MQW44dJHVcBY4Z5cF2b2l32KdkcwGHVO6OP7vKVxwOHMcF6Hp18dkMnZ4+EDaDoNFZhgInLDVV9VXJIGJ4hYtameC8XBPLO6Dp/WeCsbFUOEk7sPL74que3HL+fuURZ38PrKKOLBrmnSD165LQVSx3mOiko1AWz5YE5QcBwWWtocJnDn9wmQGNFxXhL2nePNPtx3rsuAJ1XErqvDYfG4yPFPtnts7JacwFeEjPlgddvW/wCjZbM601nbNNo0zcdGtGrjkuCX/wC021WuoT3adEHu0wDlptunEqw9sN7OcLFZ5IaKXvnDQveYB6AO8VzipZyMRy8slF6bobDBcVZb3oxtb8xo2an6m/uG8cU1+zjtCWvDXa/F/wDnIeiQaFogRjA8Wk/JWF1WrYqh2uE7lHLFSjo2Y5U6Z9A2y8ZYXE4xC5h2iO0+SUy228vyWgYlwEcUtX0zYYAficfUrAuzTHQydi6H5LZyzXWrvqTSaBuXNuyzIY0aABdHu1wFKQEifyEy9A181QG7JzIOaWrrsbS8uzx80f2ltGBcdJA6oXsvZ3Px0mUkm7oaGo2X1SGBhG9XLTIVNb6Jjj5KBt7+6ZBxcE0J06FlHklRaW+wio3ZICoLxsDqNMlrQ4jXcOHFXV2Xn70ZI20AFpB1T0u0JbTpnzN2rvV9e0O2iQGdxrTIiDuO9U8DAjwXUfarcTRQZXLQ20MqCm92A97TcCWPPEGB4rl9SIzngt2KVx0Rn2esk4zGiitDBzUtKjh94dFFVqAYab1QUrnZrFtUbjhksXBJHtnnp0xUAdzRz2TnmRhpjjohKrMO6ZGf180QBLapdAn5TGfVH0T3cQADHMblUUz4ophJwmIwjLx4fRE49vCyT3h8WOoGWgCMuC94hjjiCvHjIeJP3kq+3WIg7TcCD48oRToVq9F/7WHTaqD47rrLR2TvjanzS5R92aRk986zlGQjcmimG3nZadBzgy3WdpFMOwFVhxgHfgEl2uyVKLtmo1zHDfwOm9GS8+Dsb1XlEVTPccM17TqQRzWu2Ce8J+p1XtCltOAGpU2UR0y5LVtlu18LQMOMKC/K+3UA3FbXHS2WOdoD48F5Z7OXP23ZF2HzWJ9mxIe+y7pgRK6XQpj3bYwyKQeyFIT1XQa5DWcgopXYmV7SFO/h7x5GgKuLus4pUxlJ1Q9lsXvHbWk4qwtrQBwAhJxtnOSSSIveNzLgG7t6Bp2VlZ5AOA14qrq2uXbDVcWOzim3dvKZo6mgix0PdkgHu70Ux0vx0yS1bL1c5+wwHomCx0hsgT38ySjFW9nTtLZp2kuCna6ZY8SPTcQvnPtBc5s1d9J4xYcDvacivqNpAC4Z7Z2NFqpvAxLCD0OE+K14nT/pB7Rz97ZCHqHd97iVv70xB37vqo7QMeHgtKJkWIyWLHM4lYuOCXfp5hDv+v8A1KxYica0s+vyCMZm/kPUrFi45klTNv8AtZ6lS2vJv3qsWLgFfZP/AJlD/wCxnqE0+0/4B/v+SxYrL/Wyf/Rfw5wj7m/ydD6LFizy8miPaH+7f8A/3/JWrc6axYsT6Ni8Dt2U+N3NPdv/AMZ5LxYkj0yWT8kQ3V8KhvD4SvViCEl2KF3/AOfr9ExXp/jPP5LxYu8Fn2iguT4012H41ixDwDJ2G1Fw72w/5mcj/wBlixaMf5Ik/wAWIFTRR1clixbCBGczzWLFi4J//9k="/>
          <p:cNvSpPr>
            <a:spLocks noChangeAspect="1" noChangeArrowheads="1"/>
          </p:cNvSpPr>
          <p:nvPr/>
        </p:nvSpPr>
        <p:spPr bwMode="auto">
          <a:xfrm>
            <a:off x="155575" y="-1790700"/>
            <a:ext cx="2857500" cy="37433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6872" name="AutoShape 8" descr="data:image/jpeg;base64,/9j/4AAQSkZJRgABAQAAAQABAAD/2wCEAAkGBxQTEhUUExQWFRMXFxgYGBYXGBcYFxgYFRQXFxgYFxcYHCggGBolHBQXITEhJSkrLi4uFx8zODMsNygtLisBCgoKDg0OGhAQGiwkHyQsLCwsLCwsLCwsLCwsLCwsLCwsLCwsLCwsLCwsLCwsLCwsLCwsLCwsLCwsLCwsNiwsLP/AABEIAQEAxAMBIgACEQEDEQH/xAAcAAACAgMBAQAAAAAAAAAAAAAEBgMFAAIHAQj/xAA/EAABAwEFBQUGBgEEAQUBAAABAAIRAwQFITFBElFhcYEGIpGhsQcTMsHR8BQjQlLh8TNicpKyohYkNHOCFf/EABkBAAMBAQEAAAAAAAAAAAAAAAECAwQABf/EACYRAAICAgIBBAMAAwAAAAAAAAABAhEDIRIxQQQTIlEyYXEjM0P/2gAMAwEAAhEDEQA/AOQQvCtytCoWbzFu1hOQXoEc1PRoucUAkJYdQVlNk5Ankmi6Ozu2cZPAE/JOFh7MtaMWDrHzQJyypHMKV3vccGk8laWLs5Vdm0tHHPzXUKdgpsHwgHgBPkh7S5gnQrmIsjfQnWfsuxp77j99Fa0btptybMaQjjUJyW2xGaRyQ6hJ9mjafD0UzaI+/pCIo2eeSIFlGYxQ5h9sDNmkZY8c+ihdY92en0V42kDkFK6hOQE/esoc2DghSq2SZloB5Kmt9zAk7MNduOXQ/VdDqWA4z6oS0WEOJ9UVkrsR4zlNe7XNOLTG8Y/YUNosezxwnCZjfC6Db7pcNoiHYYb+Sob5sEEECHYDpuPirRkmTkqFAhaEKztVk93g6ZOPIIFwTtnRWyIIimh1I16hJWbYBK1lRe9WhqpFFjSloMaV4hBWWKtGcgcsaMV4URYqJc4AZn5YyuKE1hsheeEp1uC5HPMNAwzdGA4CdeKj7N3O6q4NYJaIDnHInWPvRdFNFtBoY0DaGfBcZsuTwD2SxtpAAZ+ZUznYTkgalo3eKDtltAHHmg3ROMW2a3nbQDAxVW2qXY/0EDUrl7onM56QrKzUgYx2Rp+7nwUJyNsIUTsblJjicPLMo2hSBP6nHfEDzzQwqaME/wCo6714bW1p7z+9wx+qjyZbiXDW8D9+KmpxyQFPZcP1nxRFN7ePX6rubO4h9OiM0TSIGiCovG8easKPI+oTKYkontbHGB80K+hJ8VYU6W6Oi3eyUbsVKimqWfh9EBarta6TGM57kwupEcuSHfSRTaA1YhXjcIdPrr5pVvO4HNEjMab9y65aLOCOKr6lmBOy/Ccirwy+GRnja2jitpYQYOHBQFy6P2i7MkklrR1Bk9QUkXpdTqZxGBVBoTtFWaq0NVY9qjcE6VhcmbmqsUKxNQnIOAVzctKThr4xIwHPHwVQ1smE6dirCalZgjADbPMmGjoAojZHSOmdnrI2y2bacACBlxMYePoga9Uux34ou/K01G0W/Cxsu5nf0QNUgfea5mJfYFaqoa0/q9Eu22196Imdytrxr+A6pZtdpIccgpSNmNUFWY4jLAa5A458kd+I2QTBcd2rjvO4cFTMrS1uBEnE79cd4V5ZG5DIa8Tw3YKMrNCZLTqOIBfMn9LcgrSx0DE7LY3kSUP+HmADHTBH0oGBnqT9hTaKpmtF8OgbOGkZeas2Mdw5ZoFtlB+EcsYR9Cnj+odZ+SWg2SNB1A8B8kRZS0alp5ED0WzZ1d/yHzUjw4RBY7lIKKFC6U64jeM1Js5xiOMIRgadNgjifIqfaO8nniqJiNGPDtCekKKoHdOJ/hevJOZd0EKA8nE8Suk6AokdQbwCNd6rrWwOBA/4nPpxRdRoB/U3ccx/KCrEH9eO7JJY/EnstQVGbJPIxiY0PEKlv65Q4Q4S06xiOI1CNLy0gj4gfsq+NNtVgMZiR14rVhnyVHn54cJWujgl/XS6k+CDBydvVJVokLsfaK6w5rmOxjLeOq5jeVkLHFpJ4FWToeEuSKQsXqJLVibkGgmyMkn71XW+wNh2CDqYJPASVzHslZveVMchiemXr5Lr/Z3uh8ftcP8Ax/lK1TJZZ8lo9c/ac9/7nGOWnkhK544qWk+YA/oBa1Gxz3oEolLb3GYBAnfngJlLFoYScQDqOKvryMOxM/0dVSuEluEYb90KUuzbDojYCDicBp5kK3u+04iMc44anyKoQTBnWSjrjrd6NTruG708ErjoohlbV2JqYkDuhoxJJ3BHXfXdUp7bmFhJOGHIGYzQ9GppCtA5uRMcNBw5qbVjqJ61jddrxKJs2zo53QlbU6bcwQiBSjVLQyYbZZj4p5hSmmdWtPFpg+H8oRzi2MZVlZqu1HJGjmvJCMRi0n73FeCzj9Ltk/tI+SNIAzxXlRkjfz+qPEWwGo9wmQ3xjyhRO2zm9reTSfNFGmXDAmOixtnP7j5JXsYrnA4N2wYyJaZ9cUJaqZ0DTxB14gq4rUscXeYlBV7KPi2nbW/+MikaDaKGoCBwmOIOnRXdwPmm4TiD6ifWVX2uhPxZ74IngRvRXZ+tBeOAw4hVwOpGf1STga3tZg4Ygg6GFzHtPZC2psuGBxB3FddtbmnAyPRI/a679uIOWIO4gz5hbGYcMqZzG0U4cRuKxH26gS8nKc+a9S8jYWvYSjDHHXD/AKz810O6gTtgasd4kJB7EO/L5u9AB8k93TX2Xg6Tj1Tz7Mb6NrM2GneYHhJWlepDZ35DgiX0SKjwfhGXIkH0KCt0EyTJ0Gn9IMMBUvWqdf4G9AA67j6goy+RiRgq2e6eX8KTNkeiSt8AIWXTg4HcCegXr3d3h9URddm2iMow375XLoZDJdjDG1q7TcFZvojKCT4k+GK9s1naGzInfh6ST0RdOySM8sjiptbOcn4AqYLSMNnhOU5g+avrLaqTBsP7xnIEEz0MqnqMbI2j0nLVe0qLSAWjESMpOOErkl9Akm/IwNrUnYtd0MragzGWnGcR8ksuBHDgjrBa8YJxXNjwtLsZ3iYle7MKGzVxqiaow5ldoNsF2IJ8tyx1XHD6YLLQSMfFCVKms/cLmkGyepT1jT7zUFWqMjgNEKLZsGdnDmYRjqlOsO7gSMs8eBXOF9E3krtFXWrtJA1MjwWXFS/MdxafULapZhBIzGfIx4Ka4W/mmf2/NdCNS2TzyTg6CLXRSp2n7tNz8i0H0T1bGa+KS+2NL8t2HdcCDyWyjzoM5RWvMEmRB4E+KxVlak4GCRhIx4EhYn9uJo9xl/cVq2KTCNCQepTvdtuDiDOgn1BXNrkfLAzl6wmMW33bhs5Dz0STWzoq0dGtVUvpgj4hAdxbofl0VZbHjZIGf6jyEwhLvt5wOU6HjmFreloGkwRMajn1lSl0GEaYtXnV73HVDDJeWypJWWJpJj7zlJWjZRlUkDorW6nSxsTtBxJjDAxCDq2fniAj+zbNkuMYfRdejhms0Bo8/VTC3FxknZZjGzBc7jwHFBPftt2ROAz8B9VSPe8+82gRAJA5DugHckStjKu2OFjfRnA05/1OxPMyr6yvYAJAaTEHAtduh2/guK3RXaa351VzGQT3W7UnQGV0277A4WOnXZJD2jbpfE1wJiQDkVV4+Kuycppy4jBel006tMkENqDIj6JH/GOpVNl+YPir+lXcGbVF0t1YT8PDFLHaAPFRjnN2Q8TxG4pHspCDiNl0233jiMUyOHdA3pG7M1O/94Sns1AGjVSsaZXWq0bJGEyhGd4wAXGdMvFaQyo/aqSGtPdEkDPWM1ci3UqbcCOA48AMSqKP2TbfhAFru8hpcW5DVA2azAlrmENdw13QFZ2m9Gk7LiGjc8iTzbOCq7S1u1t0T3xi5kyHAZxuOC5/YYR8MLc47RBwMgg6HQg/eq8uhv5rzwA8z8gFl4VAae15nUT/AGpripy151kY8hKOPbMuZcYstajdoJV7Q2bbpObunw/pNtN09UtX4+HRvn781qRhifP99MJrO0xx5r1E9q2D8S7TALFUrYBc1YhwAxOPhqrWnXftkg4N3eap7hH5k7h6pqs13y2SDGZ3lRyypmvDH4h1221wY5+1LsdmcscFHUrGXFxxhU7LVO0xgMNd4BH2c7U78fJRl+yqSsgrOw6oqwuiCqyo+SQcwVPZbRHig1oYZrOwPg9AVYusexTloIgGY81W3fVGAPNMbHlzCN4yUro5oqbBaS4loM7zwTNTu2WgOaHN8xhPXVKtGyuYSW4wU63JeALACfFFDqTSKiz9k7MX7RY8ifhxg8+CcnVAGBsbDAABAjAZCemi0BM4HSVt7kfqx4J+TaoSo3yoqrKA2oXASDwGM796W+1Tm1KrGt07zh+3gnGu5obgBwSfbKR2nO1Jk8UjaKcuUrPLkfDxuTpRrSMdRgkOys2Xg7sU7WHvNBPRSaZWSVG1ooM93LgCcZGWfFKHaF1QUHOpDYiNotBJAJInaOmScBSLnvGeAI8IK9pUnNJiAw569Crx62JHSaOQXXDvdsax5r7Uue47TXNM92CcDMHene+bA2zVKbqWAcdktnJ0EiOGBwKv/wD+cxlT3gpNDo+JuU5ZHXko7RYA8hzmlzgdpu1EA7xGsJpu1SJY01K/Bl4N2abRrl8/mrXs8BsAbyfWPkqe3O95DtM/EfwrW5KsADr5oYq5GT1F8A+g3Ejc4pQ7XVfzPPyTfEGocpIPUhc07YW/89wGmHy+a1IxR7EG9rMKlQuJGnksQNrqbT3EZAkDlK8VCoL2Zoy8jUx5Yp/vJzaVmMxtnAfJKfYak3bM6Yq+v+r717W6NxKx5neQ9HEv8ZDcdjAs9Qx3iYnqMPVC2E4xz80XYbUWsezRwnwxBQzWRU5t+aV/s5FXbWw4qGm7EI29Gd6VW5HzVY7QH2MF22mSDGZ9P6TndNTaZ/q/kJDsNXL71TRc1uGOOJjooTRSPQ1XfZB3g6MSPl9FrVuxwM0zAIkA+iHsF5RU4K6/HNhoOEDAdf5KS60GmnZpZm1wMuEmUVZ6bnYuPIDhxWptHvDAkDFH7MADTcuRzbB7SYGGeGeWSXLyaM0x2un3ZjCcT0SZflrkhjN+iahoJBFhoknBM130CB9wDoqy4bOABOGhlNdjswnCUOwynQEC4PYSIOSIqVRTMO+E5H5KW20gBxER09Vo/ZqNAcMx4QfVd0TvySCmMwcJU1QANkx9hUos9ZpwIInfoiXU3QS8iNAN3NHkBx+mV9TZ2cM8cOqkup2LDwx++oQ14vDWEjQEg9ERTrso0g95juyN/RNgVyZm9TqKQfetu92wyYGJ6DJcQ7TXwXOcRgXEmevom3th2i2qDiD8RIA4BcttDySCVuijFGJ4HL1ROMrE45L2ftTmEubjGY4Jsa73pB/djhn/AAkzs/VAqQciE5WeyEbJEAHdrjqsmWlLZtx7gFuspwIgNbiRv0zVY9xFSP24dJwTDEAzuMegVFeVPYrCf2jyhSTtjqNAV4nGFXVGd375KwtcFwI4nxj6LQNlpn7BTJ0GiC7zJA34eaYaLNkc8T6Qqm46U1W858012qxxphsE+ZOXVLkYUC2a1kuBmcB4gwr6zVi7ZEY9fDglGg7YqxkMCOuPzTRYGggHrKi1RaDsa7CMuSsqDCY11VXdwkDgrGva9lsD4jhCCZ1FN2qvgNApNOJ3JTfVbtCc81N2ksrm1A6doancePBKXaiz1i8OYTswI2fUqqV6C0lHR1K6ba07PLzTbdFo2jjguDXNelWnAqHHQz6gJ+u3tKABJQcXFkWuSH+890jNAWb4TjqY8f5VBU7QF/dZ3nHy3lG9nbYX0scwTPVI3seGN1ZcMfm3dHnP0UlR42SHckJWqCDohK9fHHLTwXWc4gl7UpbsAzJjxIXOe3naEmp7um6QCd+RjywXQKji49D0wj5rivaZhbaKjTmHYHhotPplsyepMva37Qa0ZNEddVVh68JWZLajIbQFigdWWLjgKlU2SCMwul9n7aKtAO3YeELmTWph7PWxzA4Y7JIkfRRzY+aL4snF0dCstL3kHSVT9q6WzWbjopLF2kpsHeIHD+EuXnfBrVnOybADR/t181ljjlfRrclRLUPwx94qaPFDVPhwzwUjKmAneB4D+E1AQTcDTtOdu+sp1tbD7tr94PgI+nmlbs02drifXLzlOtrZgGDJtMmOn8BSn+Qy6E+pTxB1DRHRMVzgua0DSJ4QqWqzvDd/P8pp7PWIgZxxSTK40MlnAaCYGXRQOBdLt+A4BbWp4waN0nkOHEqJ9cSBxHyXRQWzyvQaQRE81VWq4gW5dNwVwGyY8Y+9xUlZsgayD5pmS5MSbf2Mdsh7Ai7r7IVAR7yOW7mn5lnDWNH95qVzZcuvQPd8FPdt1sp5DGM/vRV9yP8Ac2irTORdLeThPqmOrTxww+8FSXtR2LSx0YOEE8Rl6lB7RbFO3TLW0vHOYlVVTvOG5GWt+y3hChslLAE5ASegSo6RUW97mvw+HHHHT7K5525oNNUvBBLgCQNDkm3t9eD6TGhpjaPhhOBXMLwvBzsXGfvet3p1qzzs73QE5wCHfUlaOcXFEMowFpM5CKa9W6xE4He1MfZ2x7TOclL9UJ87IMAgHcio2dJ0im7RXO9tMvjLHzVNZ3SAV2a03R72k4aERlvXIHWR1GpUpOGLXEdND4Qlyw4jYZ2WdkfLfv73r2pnwz8Qh7E+ORW9U5DXI9Fla2a09DD2Ub3xPwiCemPzKcqrx7mrUIAL+6OTsPQJDuWrAABxcdn76JxtNaaVJp/dtEbw0ED1CzT/ACLR6K9tIe8aBiN/D7CbbK4UWF7sgOp4c0FdVhae86IGPAQibbQL3snBnxgR0BPmpvZZfQRRa40y93xOkngMgOgQT7SA8awMfl6I63Xiym3GAdBBx6JKtl+vLpZRcTjiQQD4hUjFsXbHJluHvJ0cB4j+kabU3ukHKcOoXNKtrthxayB0UbbwtQ+JlTDGW4jqmeNne2vJ2alaQWgCI384yURtMF0dFy2l2orgYA/8T6QpbP20cCPeehHmg4MV4UumdKq2kAgbhnrJ+/JUd+2gh1HUbfhgf5Q923gK4lp6ayvO1DS1lEziKgn/AIkJOg4lU0i2t5Gy3WcFLWqd0N1MDzx+a0pMltMnKR81XX5e1Oz7NR7oA9YMQkVvo6b2J/tTqAUmNnHbPgBmuVOJJjGEwdq7+/F1i6CGjBo4TMniVVUqUL08MXGCTPNyyTlaMo0YErSq+TwWV62gUBKsTJNvcsUJesXUcE1RMpzuXu7J4BKtRuM+iarCe4J4J4izZ0u4aoLRMJd9onZYVG+/pN/MYMQP1N3cxot+zl4SYlOtOHt2TqrNKUaM3JwlaPnxhjqt3OnNXva65/w9oe2IY6XN3QTOHI/JLs6bsivPap0z1VK1aLW7H/CBhBlOLnzVps/awf8AkZPoka6Kn5g5prtNcsqNfoWxPEH6LNkXyL43ocaMEhmWU8TgUZe9UNg6kR0Bn5pYui9QX8dy2tN8itUdsnBvdHGMD5yol6sKZZS9xcZJyEzj9Fuaezg4YeK2stYiPLcrQVmvnaA6rthqugSjY6f6Scp8UfQu+nAbtmTnEearTYmE4OLdDBXtWxObi1xMRrnv6plJoYtXXEwj4m74+qpbTcEkh4Zs44Z580Raahb3mvII3weUoy7KFetG2Q0cM+fBF5JUDlSF6zXF+Hd7yi4hozZw4Jm/CfiaZacSWkt4OEEenmmqx3NT2dkgERrmVE66W0H7bPhOEftJ1SNSkrIe+r/ZQ2NxNBp3eoXNPaRbg6qylOQ2j1wHoV0e2VAxtTQbTieAxcVw297d7+vUqaE4chgPviq+lhcr+ifqZUv6C+5EqOtQkYFT0mAiCvHsjivQMJWvsjghajCNFeMJK0eycwiAphTXitnUGrETiV85EcJ+80w3QNunxGaoAZ5Rx+WKuOzlbZeWRAd6jFNDsSfRYWCsWv4yug3NbO8370XPLWzZqCNU23NXxaeXorR7ojNast/aFcBtNm26YmpTG0AM3CMW+HouI1Mp1BX0zc52mjdC557SvZ64l9qsrZw2qlIa73M47wo58e7Q/ps9fBnMLrdNQcfqnOvZveNbSBAJ1dhs6SfNc/s9fYqA5Y48NCme11XACoJI15cPVY8sNo9KEtaG2ydnKdB7Q+o55I+MOw6AALLw7JPoN95SJfTxJwl7cSScMwqyx3wHMAccMIK6ZcdU7DQ7FpGB18VnlFrs0e70Jdy2gkQ4hw36Jlo2dpEjVDdqLg/D/wDuKP8AjJ77P2k/qHCcwgaV6bMHhl1U/Ja+StF5ZaA2iAMR4YKa3WxlKARJIwwEngEt/wDqENdOc6I657LUtL/ev/rgE1JInJ12F2Wyl79twGeAjAeCbLDYgBO9eXfTawQRCsDUgSMlJq+yE5t6CKbYQt51B7t2/wCei0Nq2WlxOHz3Khtd7BztgkDGSNTz3BOnqiKi7sTPaC+qLJXcxpza1x/awmHHrAC40wr6ZrGnWo1KTmFzajdkxyhc7PsiGzhaHbektGz1jFa8M8cIJWJNTnJ614ObNap3NMIy+bmr2Op7uu2DHdI+Fw3tOqEJwWpU9kXaZCRGSjqOOikexRVAc0TjKbsMlii2li44ls5P3M4ZeKJbUIIIgREb5hAUX4QOEjWQcUbSIMjX1zj0XIDRfVLUHtY4ZjB079Uw3LUw6JHp1iAeOeB3yCru5rfBb4K0WSlHR1DsbbsXNJ3QnhhkLk3Zu17NQ4/e5dIuy17QTzjyVmSXxkc69q/s694DarI0CqJNSmMNsfuH+v1XLbpvXu+6qSC2QJHiOBC+q3NkQuJ+1nsLJNpoNh899rcnjfGjvVZpQU0bMGbi6Yh2Gts1NkGWuOXFdv7KO2W0qb8TUnunTAf2vnm67Yadam50w14kawDjgvoXsrbmVK23MikwuHCYHjiseWNUegpWmN1osg2C2A5pBBB3ZFcJ7Q2j8PUfSP6SY/2E936dF3N9fZEuMHZmOZXDPapQ26gc34gc+BP1xU1FWUwzkkz3spYXWl+2fgGXHeu13RYAyiIwC5t7P6YbZuoHouuXayaIHBK6cqFyTZvSpAjJLF/Xo6z1NluOo+iZbRVFNpJOS5ne1V1oryMvogoryDGnJsuaN81KuGzGZnnqp7r7OUxNQuc9zjJLjPhuClum7A1uOJOEJjs9gDW8M4XNLwUnxitdmtGxsaBGC0q1sfhOzlKHq1zTJByQ4vDaw0U2yUU/JXe0O7adew1doDaY0vY6MQW44dJHVcBY4Z5cF2b2l32KdkcwGHVO6OP7vKVxwOHMcF6Hp18dkMnZ4+EDaDoNFZhgInLDVV9VXJIGJ4hYtameC8XBPLO6Dp/WeCsbFUOEk7sPL74que3HL+fuURZ38PrKKOLBrmnSD165LQVSx3mOiko1AWz5YE5QcBwWWtocJnDn9wmQGNFxXhL2nePNPtx3rsuAJ1XErqvDYfG4yPFPtnts7JacwFeEjPlgddvW/wCjZbM601nbNNo0zcdGtGrjkuCX/wC021WuoT3adEHu0wDlptunEqw9sN7OcLFZ5IaKXvnDQveYB6AO8VzipZyMRy8slF6bobDBcVZb3oxtb8xo2an6m/uG8cU1+zjtCWvDXa/F/wDnIeiQaFogRjA8Wk/JWF1WrYqh2uE7lHLFSjo2Y5U6Z9A2y8ZYXE4xC5h2iO0+SUy228vyWgYlwEcUtX0zYYAficfUrAuzTHQydi6H5LZyzXWrvqTSaBuXNuyzIY0aABdHu1wFKQEifyEy9A181QG7JzIOaWrrsbS8uzx80f2ltGBcdJA6oXsvZ3Px0mUkm7oaGo2X1SGBhG9XLTIVNb6Jjj5KBt7+6ZBxcE0J06FlHklRaW+wio3ZICoLxsDqNMlrQ4jXcOHFXV2Xn70ZI20AFpB1T0u0JbTpnzN2rvV9e0O2iQGdxrTIiDuO9U8DAjwXUfarcTRQZXLQ20MqCm92A97TcCWPPEGB4rl9SIzngt2KVx0Rn2esk4zGiitDBzUtKjh94dFFVqAYab1QUrnZrFtUbjhksXBJHtnnp0xUAdzRz2TnmRhpjjohKrMO6ZGf180QBLapdAn5TGfVH0T3cQADHMblUUz4ophJwmIwjLx4fRE49vCyT3h8WOoGWgCMuC94hjjiCvHjIeJP3kq+3WIg7TcCD48oRToVq9F/7WHTaqD47rrLR2TvjanzS5R92aRk986zlGQjcmimG3nZadBzgy3WdpFMOwFVhxgHfgEl2uyVKLtmo1zHDfwOm9GS8+Dsb1XlEVTPccM17TqQRzWu2Ce8J+p1XtCltOAGpU2UR0y5LVtlu18LQMOMKC/K+3UA3FbXHS2WOdoD48F5Z7OXP23ZF2HzWJ9mxIe+y7pgRK6XQpj3bYwyKQeyFIT1XQa5DWcgopXYmV7SFO/h7x5GgKuLus4pUxlJ1Q9lsXvHbWk4qwtrQBwAhJxtnOSSSIveNzLgG7t6Bp2VlZ5AOA14qrq2uXbDVcWOzim3dvKZo6mgix0PdkgHu70Ux0vx0yS1bL1c5+wwHomCx0hsgT38ySjFW9nTtLZp2kuCna6ZY8SPTcQvnPtBc5s1d9J4xYcDvacivqNpAC4Z7Z2NFqpvAxLCD0OE+K14nT/pB7Rz97ZCHqHd97iVv70xB37vqo7QMeHgtKJkWIyWLHM4lYuOCXfp5hDv+v8A1KxYica0s+vyCMZm/kPUrFi45klTNv8AtZ6lS2vJv3qsWLgFfZP/AJlD/wCxnqE0+0/4B/v+SxYrL/Wyf/Rfw5wj7m/ydD6LFizy8miPaH+7f8A/3/JWrc6axYsT6Ni8Dt2U+N3NPdv/AMZ5LxYkj0yWT8kQ3V8KhvD4SvViCEl2KF3/AOfr9ExXp/jPP5LxYu8Fn2iguT4012H41ixDwDJ2G1Fw72w/5mcj/wBlixaMf5Ik/wAWIFTRR1clixbCBGczzWLFi4J//9k="/>
          <p:cNvSpPr>
            <a:spLocks noChangeAspect="1" noChangeArrowheads="1"/>
          </p:cNvSpPr>
          <p:nvPr/>
        </p:nvSpPr>
        <p:spPr bwMode="auto">
          <a:xfrm>
            <a:off x="155575" y="-1790700"/>
            <a:ext cx="2857500" cy="37433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6874" name="AutoShape 10" descr="data:image/jpeg;base64,/9j/4AAQSkZJRgABAQAAAQABAAD/2wCEAAkGBxQTEhUUExQWFRMXFxgYGBYXGBcYFxgYFRQXFxgYFxcYHCggGBolHBQXITEhJSkrLi4uFx8zODMsNygtLisBCgoKDg0OGhAQGiwkHyQsLCwsLCwsLCwsLCwsLCwsLCwsLCwsLCwsLCwsLCwsLCwsLCwsLCwsLCwsLCwsNiwsLP/AABEIAQEAxAMBIgACEQEDEQH/xAAcAAACAgMBAQAAAAAAAAAAAAAEBgMFAAIHAQj/xAA/EAABAwEFBQUGBgEEAQUBAAABAAIRAwQFITFBElFhcYEGIpGhsQcTMsHR8BQjQlLh8TNicpKyohYkNHOCFf/EABkBAAMBAQEAAAAAAAAAAAAAAAECAwQABf/EACYRAAICAgIBBAMAAwAAAAAAAAABAhEDIRIxQQQTIlEyYXEjM0P/2gAMAwEAAhEDEQA/AOQQvCtytCoWbzFu1hOQXoEc1PRoucUAkJYdQVlNk5Ankmi6Ozu2cZPAE/JOFh7MtaMWDrHzQJyypHMKV3vccGk8laWLs5Vdm0tHHPzXUKdgpsHwgHgBPkh7S5gnQrmIsjfQnWfsuxp77j99Fa0btptybMaQjjUJyW2xGaRyQ6hJ9mjafD0UzaI+/pCIo2eeSIFlGYxQ5h9sDNmkZY8c+ihdY92en0V42kDkFK6hOQE/esoc2DghSq2SZloB5Kmt9zAk7MNduOXQ/VdDqWA4z6oS0WEOJ9UVkrsR4zlNe7XNOLTG8Y/YUNosezxwnCZjfC6Db7pcNoiHYYb+Sob5sEEECHYDpuPirRkmTkqFAhaEKztVk93g6ZOPIIFwTtnRWyIIimh1I16hJWbYBK1lRe9WhqpFFjSloMaV4hBWWKtGcgcsaMV4URYqJc4AZn5YyuKE1hsheeEp1uC5HPMNAwzdGA4CdeKj7N3O6q4NYJaIDnHInWPvRdFNFtBoY0DaGfBcZsuTwD2SxtpAAZ+ZUznYTkgalo3eKDtltAHHmg3ROMW2a3nbQDAxVW2qXY/0EDUrl7onM56QrKzUgYx2Rp+7nwUJyNsIUTsblJjicPLMo2hSBP6nHfEDzzQwqaME/wCo6714bW1p7z+9wx+qjyZbiXDW8D9+KmpxyQFPZcP1nxRFN7ePX6rubO4h9OiM0TSIGiCovG8easKPI+oTKYkontbHGB80K+hJ8VYU6W6Oi3eyUbsVKimqWfh9EBarta6TGM57kwupEcuSHfSRTaA1YhXjcIdPrr5pVvO4HNEjMab9y65aLOCOKr6lmBOy/Ccirwy+GRnja2jitpYQYOHBQFy6P2i7MkklrR1Bk9QUkXpdTqZxGBVBoTtFWaq0NVY9qjcE6VhcmbmqsUKxNQnIOAVzctKThr4xIwHPHwVQ1smE6dirCalZgjADbPMmGjoAojZHSOmdnrI2y2bacACBlxMYePoga9Uux34ou/K01G0W/Cxsu5nf0QNUgfea5mJfYFaqoa0/q9Eu22196Imdytrxr+A6pZtdpIccgpSNmNUFWY4jLAa5A458kd+I2QTBcd2rjvO4cFTMrS1uBEnE79cd4V5ZG5DIa8Tw3YKMrNCZLTqOIBfMn9LcgrSx0DE7LY3kSUP+HmADHTBH0oGBnqT9hTaKpmtF8OgbOGkZeas2Mdw5ZoFtlB+EcsYR9Cnj+odZ+SWg2SNB1A8B8kRZS0alp5ED0WzZ1d/yHzUjw4RBY7lIKKFC6U64jeM1Js5xiOMIRgadNgjifIqfaO8nniqJiNGPDtCekKKoHdOJ/hevJOZd0EKA8nE8Suk6AokdQbwCNd6rrWwOBA/4nPpxRdRoB/U3ccx/KCrEH9eO7JJY/EnstQVGbJPIxiY0PEKlv65Q4Q4S06xiOI1CNLy0gj4gfsq+NNtVgMZiR14rVhnyVHn54cJWujgl/XS6k+CDBydvVJVokLsfaK6w5rmOxjLeOq5jeVkLHFpJ4FWToeEuSKQsXqJLVibkGgmyMkn71XW+wNh2CDqYJPASVzHslZveVMchiemXr5Lr/Z3uh8ftcP8Ax/lK1TJZZ8lo9c/ac9/7nGOWnkhK544qWk+YA/oBa1Gxz3oEolLb3GYBAnfngJlLFoYScQDqOKvryMOxM/0dVSuEluEYb90KUuzbDojYCDicBp5kK3u+04iMc44anyKoQTBnWSjrjrd6NTruG708ErjoohlbV2JqYkDuhoxJJ3BHXfXdUp7bmFhJOGHIGYzQ9GppCtA5uRMcNBw5qbVjqJ61jddrxKJs2zo53QlbU6bcwQiBSjVLQyYbZZj4p5hSmmdWtPFpg+H8oRzi2MZVlZqu1HJGjmvJCMRi0n73FeCzj9Ltk/tI+SNIAzxXlRkjfz+qPEWwGo9wmQ3xjyhRO2zm9reTSfNFGmXDAmOixtnP7j5JXsYrnA4N2wYyJaZ9cUJaqZ0DTxB14gq4rUscXeYlBV7KPi2nbW/+MikaDaKGoCBwmOIOnRXdwPmm4TiD6ifWVX2uhPxZ74IngRvRXZ+tBeOAw4hVwOpGf1STga3tZg4Ygg6GFzHtPZC2psuGBxB3FddtbmnAyPRI/a679uIOWIO4gz5hbGYcMqZzG0U4cRuKxH26gS8nKc+a9S8jYWvYSjDHHXD/AKz810O6gTtgasd4kJB7EO/L5u9AB8k93TX2Xg6Tj1Tz7Mb6NrM2GneYHhJWlepDZ35DgiX0SKjwfhGXIkH0KCt0EyTJ0Gn9IMMBUvWqdf4G9AA67j6goy+RiRgq2e6eX8KTNkeiSt8AIWXTg4HcCegXr3d3h9URddm2iMow375XLoZDJdjDG1q7TcFZvojKCT4k+GK9s1naGzInfh6ST0RdOySM8sjiptbOcn4AqYLSMNnhOU5g+avrLaqTBsP7xnIEEz0MqnqMbI2j0nLVe0qLSAWjESMpOOErkl9Akm/IwNrUnYtd0MragzGWnGcR8ksuBHDgjrBa8YJxXNjwtLsZ3iYle7MKGzVxqiaow5ldoNsF2IJ8tyx1XHD6YLLQSMfFCVKms/cLmkGyepT1jT7zUFWqMjgNEKLZsGdnDmYRjqlOsO7gSMs8eBXOF9E3krtFXWrtJA1MjwWXFS/MdxafULapZhBIzGfIx4Ka4W/mmf2/NdCNS2TzyTg6CLXRSp2n7tNz8i0H0T1bGa+KS+2NL8t2HdcCDyWyjzoM5RWvMEmRB4E+KxVlak4GCRhIx4EhYn9uJo9xl/cVq2KTCNCQepTvdtuDiDOgn1BXNrkfLAzl6wmMW33bhs5Dz0STWzoq0dGtVUvpgj4hAdxbofl0VZbHjZIGf6jyEwhLvt5wOU6HjmFreloGkwRMajn1lSl0GEaYtXnV73HVDDJeWypJWWJpJj7zlJWjZRlUkDorW6nSxsTtBxJjDAxCDq2fniAj+zbNkuMYfRdejhms0Bo8/VTC3FxknZZjGzBc7jwHFBPftt2ROAz8B9VSPe8+82gRAJA5DugHckStjKu2OFjfRnA05/1OxPMyr6yvYAJAaTEHAtduh2/guK3RXaa351VzGQT3W7UnQGV0277A4WOnXZJD2jbpfE1wJiQDkVV4+Kuycppy4jBel006tMkENqDIj6JH/GOpVNl+YPir+lXcGbVF0t1YT8PDFLHaAPFRjnN2Q8TxG4pHspCDiNl0233jiMUyOHdA3pG7M1O/94Sns1AGjVSsaZXWq0bJGEyhGd4wAXGdMvFaQyo/aqSGtPdEkDPWM1ci3UqbcCOA48AMSqKP2TbfhAFru8hpcW5DVA2azAlrmENdw13QFZ2m9Gk7LiGjc8iTzbOCq7S1u1t0T3xi5kyHAZxuOC5/YYR8MLc47RBwMgg6HQg/eq8uhv5rzwA8z8gFl4VAae15nUT/AGpripy151kY8hKOPbMuZcYstajdoJV7Q2bbpObunw/pNtN09UtX4+HRvn781qRhifP99MJrO0xx5r1E9q2D8S7TALFUrYBc1YhwAxOPhqrWnXftkg4N3eap7hH5k7h6pqs13y2SDGZ3lRyypmvDH4h1221wY5+1LsdmcscFHUrGXFxxhU7LVO0xgMNd4BH2c7U78fJRl+yqSsgrOw6oqwuiCqyo+SQcwVPZbRHig1oYZrOwPg9AVYusexTloIgGY81W3fVGAPNMbHlzCN4yUro5oqbBaS4loM7zwTNTu2WgOaHN8xhPXVKtGyuYSW4wU63JeALACfFFDqTSKiz9k7MX7RY8ifhxg8+CcnVAGBsbDAABAjAZCemi0BM4HSVt7kfqx4J+TaoSo3yoqrKA2oXASDwGM796W+1Tm1KrGt07zh+3gnGu5obgBwSfbKR2nO1Jk8UjaKcuUrPLkfDxuTpRrSMdRgkOys2Xg7sU7WHvNBPRSaZWSVG1ooM93LgCcZGWfFKHaF1QUHOpDYiNotBJAJInaOmScBSLnvGeAI8IK9pUnNJiAw569Crx62JHSaOQXXDvdsax5r7Uue47TXNM92CcDMHene+bA2zVKbqWAcdktnJ0EiOGBwKv/wD+cxlT3gpNDo+JuU5ZHXko7RYA8hzmlzgdpu1EA7xGsJpu1SJY01K/Bl4N2abRrl8/mrXs8BsAbyfWPkqe3O95DtM/EfwrW5KsADr5oYq5GT1F8A+g3Ejc4pQ7XVfzPPyTfEGocpIPUhc07YW/89wGmHy+a1IxR7EG9rMKlQuJGnksQNrqbT3EZAkDlK8VCoL2Zoy8jUx5Yp/vJzaVmMxtnAfJKfYak3bM6Yq+v+r717W6NxKx5neQ9HEv8ZDcdjAs9Qx3iYnqMPVC2E4xz80XYbUWsezRwnwxBQzWRU5t+aV/s5FXbWw4qGm7EI29Gd6VW5HzVY7QH2MF22mSDGZ9P6TndNTaZ/q/kJDsNXL71TRc1uGOOJjooTRSPQ1XfZB3g6MSPl9FrVuxwM0zAIkA+iHsF5RU4K6/HNhoOEDAdf5KS60GmnZpZm1wMuEmUVZ6bnYuPIDhxWptHvDAkDFH7MADTcuRzbB7SYGGeGeWSXLyaM0x2un3ZjCcT0SZflrkhjN+iahoJBFhoknBM130CB9wDoqy4bOABOGhlNdjswnCUOwynQEC4PYSIOSIqVRTMO+E5H5KW20gBxER09Vo/ZqNAcMx4QfVd0TvySCmMwcJU1QANkx9hUos9ZpwIInfoiXU3QS8iNAN3NHkBx+mV9TZ2cM8cOqkup2LDwx++oQ14vDWEjQEg9ERTrso0g95juyN/RNgVyZm9TqKQfetu92wyYGJ6DJcQ7TXwXOcRgXEmevom3th2i2qDiD8RIA4BcttDySCVuijFGJ4HL1ROMrE45L2ftTmEubjGY4Jsa73pB/djhn/AAkzs/VAqQciE5WeyEbJEAHdrjqsmWlLZtx7gFuspwIgNbiRv0zVY9xFSP24dJwTDEAzuMegVFeVPYrCf2jyhSTtjqNAV4nGFXVGd375KwtcFwI4nxj6LQNlpn7BTJ0GiC7zJA34eaYaLNkc8T6Qqm46U1W858012qxxphsE+ZOXVLkYUC2a1kuBmcB4gwr6zVi7ZEY9fDglGg7YqxkMCOuPzTRYGggHrKi1RaDsa7CMuSsqDCY11VXdwkDgrGva9lsD4jhCCZ1FN2qvgNApNOJ3JTfVbtCc81N2ksrm1A6doancePBKXaiz1i8OYTswI2fUqqV6C0lHR1K6ba07PLzTbdFo2jjguDXNelWnAqHHQz6gJ+u3tKABJQcXFkWuSH+890jNAWb4TjqY8f5VBU7QF/dZ3nHy3lG9nbYX0scwTPVI3seGN1ZcMfm3dHnP0UlR42SHckJWqCDohK9fHHLTwXWc4gl7UpbsAzJjxIXOe3naEmp7um6QCd+RjywXQKji49D0wj5rivaZhbaKjTmHYHhotPplsyepMva37Qa0ZNEddVVh68JWZLajIbQFigdWWLjgKlU2SCMwul9n7aKtAO3YeELmTWph7PWxzA4Y7JIkfRRzY+aL4snF0dCstL3kHSVT9q6WzWbjopLF2kpsHeIHD+EuXnfBrVnOybADR/t181ljjlfRrclRLUPwx94qaPFDVPhwzwUjKmAneB4D+E1AQTcDTtOdu+sp1tbD7tr94PgI+nmlbs02drifXLzlOtrZgGDJtMmOn8BSn+Qy6E+pTxB1DRHRMVzgua0DSJ4QqWqzvDd/P8pp7PWIgZxxSTK40MlnAaCYGXRQOBdLt+A4BbWp4waN0nkOHEqJ9cSBxHyXRQWzyvQaQRE81VWq4gW5dNwVwGyY8Y+9xUlZsgayD5pmS5MSbf2Mdsh7Ai7r7IVAR7yOW7mn5lnDWNH95qVzZcuvQPd8FPdt1sp5DGM/vRV9yP8Ac2irTORdLeThPqmOrTxww+8FSXtR2LSx0YOEE8Rl6lB7RbFO3TLW0vHOYlVVTvOG5GWt+y3hChslLAE5ASegSo6RUW97mvw+HHHHT7K5525oNNUvBBLgCQNDkm3t9eD6TGhpjaPhhOBXMLwvBzsXGfvet3p1qzzs73QE5wCHfUlaOcXFEMowFpM5CKa9W6xE4He1MfZ2x7TOclL9UJ87IMAgHcio2dJ0im7RXO9tMvjLHzVNZ3SAV2a03R72k4aERlvXIHWR1GpUpOGLXEdND4Qlyw4jYZ2WdkfLfv73r2pnwz8Qh7E+ORW9U5DXI9Fla2a09DD2Ub3xPwiCemPzKcqrx7mrUIAL+6OTsPQJDuWrAABxcdn76JxtNaaVJp/dtEbw0ED1CzT/ACLR6K9tIe8aBiN/D7CbbK4UWF7sgOp4c0FdVhae86IGPAQibbQL3snBnxgR0BPmpvZZfQRRa40y93xOkngMgOgQT7SA8awMfl6I63Xiym3GAdBBx6JKtl+vLpZRcTjiQQD4hUjFsXbHJluHvJ0cB4j+kabU3ukHKcOoXNKtrthxayB0UbbwtQ+JlTDGW4jqmeNne2vJ2alaQWgCI384yURtMF0dFy2l2orgYA/8T6QpbP20cCPeehHmg4MV4UumdKq2kAgbhnrJ+/JUd+2gh1HUbfhgf5Q923gK4lp6ayvO1DS1lEziKgn/AIkJOg4lU0i2t5Gy3WcFLWqd0N1MDzx+a0pMltMnKR81XX5e1Oz7NR7oA9YMQkVvo6b2J/tTqAUmNnHbPgBmuVOJJjGEwdq7+/F1i6CGjBo4TMniVVUqUL08MXGCTPNyyTlaMo0YErSq+TwWV62gUBKsTJNvcsUJesXUcE1RMpzuXu7J4BKtRuM+iarCe4J4J4izZ0u4aoLRMJd9onZYVG+/pN/MYMQP1N3cxot+zl4SYlOtOHt2TqrNKUaM3JwlaPnxhjqt3OnNXva65/w9oe2IY6XN3QTOHI/JLs6bsivPap0z1VK1aLW7H/CBhBlOLnzVps/awf8AkZPoka6Kn5g5prtNcsqNfoWxPEH6LNkXyL43ocaMEhmWU8TgUZe9UNg6kR0Bn5pYui9QX8dy2tN8itUdsnBvdHGMD5yol6sKZZS9xcZJyEzj9Fuaezg4YeK2stYiPLcrQVmvnaA6rthqugSjY6f6Scp8UfQu+nAbtmTnEearTYmE4OLdDBXtWxObi1xMRrnv6plJoYtXXEwj4m74+qpbTcEkh4Zs44Z580Raahb3mvII3weUoy7KFetG2Q0cM+fBF5JUDlSF6zXF+Hd7yi4hozZw4Jm/CfiaZacSWkt4OEEenmmqx3NT2dkgERrmVE66W0H7bPhOEftJ1SNSkrIe+r/ZQ2NxNBp3eoXNPaRbg6qylOQ2j1wHoV0e2VAxtTQbTieAxcVw297d7+vUqaE4chgPviq+lhcr+ifqZUv6C+5EqOtQkYFT0mAiCvHsjivQMJWvsjghajCNFeMJK0eycwiAphTXitnUGrETiV85EcJ+80w3QNunxGaoAZ5Rx+WKuOzlbZeWRAd6jFNDsSfRYWCsWv4yug3NbO8370XPLWzZqCNU23NXxaeXorR7ojNast/aFcBtNm26YmpTG0AM3CMW+HouI1Mp1BX0zc52mjdC557SvZ64l9qsrZw2qlIa73M47wo58e7Q/ps9fBnMLrdNQcfqnOvZveNbSBAJ1dhs6SfNc/s9fYqA5Y48NCme11XACoJI15cPVY8sNo9KEtaG2ydnKdB7Q+o55I+MOw6AALLw7JPoN95SJfTxJwl7cSScMwqyx3wHMAccMIK6ZcdU7DQ7FpGB18VnlFrs0e70Jdy2gkQ4hw36Jlo2dpEjVDdqLg/D/wDuKP8AjJ77P2k/qHCcwgaV6bMHhl1U/Ja+StF5ZaA2iAMR4YKa3WxlKARJIwwEngEt/wDqENdOc6I657LUtL/ev/rgE1JInJ12F2Wyl79twGeAjAeCbLDYgBO9eXfTawQRCsDUgSMlJq+yE5t6CKbYQt51B7t2/wCei0Nq2WlxOHz3Khtd7BztgkDGSNTz3BOnqiKi7sTPaC+qLJXcxpza1x/awmHHrAC40wr6ZrGnWo1KTmFzajdkxyhc7PsiGzhaHbektGz1jFa8M8cIJWJNTnJ614ObNap3NMIy+bmr2Op7uu2DHdI+Fw3tOqEJwWpU9kXaZCRGSjqOOikexRVAc0TjKbsMlii2li44ls5P3M4ZeKJbUIIIgREb5hAUX4QOEjWQcUbSIMjX1zj0XIDRfVLUHtY4ZjB079Uw3LUw6JHp1iAeOeB3yCru5rfBb4K0WSlHR1DsbbsXNJ3QnhhkLk3Zu17NQ4/e5dIuy17QTzjyVmSXxkc69q/s694DarI0CqJNSmMNsfuH+v1XLbpvXu+6qSC2QJHiOBC+q3NkQuJ+1nsLJNpoNh899rcnjfGjvVZpQU0bMGbi6Yh2Gts1NkGWuOXFdv7KO2W0qb8TUnunTAf2vnm67Yadam50w14kawDjgvoXsrbmVK23MikwuHCYHjiseWNUegpWmN1osg2C2A5pBBB3ZFcJ7Q2j8PUfSP6SY/2E936dF3N9fZEuMHZmOZXDPapQ26gc34gc+BP1xU1FWUwzkkz3spYXWl+2fgGXHeu13RYAyiIwC5t7P6YbZuoHouuXayaIHBK6cqFyTZvSpAjJLF/Xo6z1NluOo+iZbRVFNpJOS5ne1V1oryMvogoryDGnJsuaN81KuGzGZnnqp7r7OUxNQuc9zjJLjPhuClum7A1uOJOEJjs9gDW8M4XNLwUnxitdmtGxsaBGC0q1sfhOzlKHq1zTJByQ4vDaw0U2yUU/JXe0O7adew1doDaY0vY6MQW44dJHVcBY4Z5cF2b2l32KdkcwGHVO6OP7vKVxwOHMcF6Hp18dkMnZ4+EDaDoNFZhgInLDVV9VXJIGJ4hYtameC8XBPLO6Dp/WeCsbFUOEk7sPL74que3HL+fuURZ38PrKKOLBrmnSD165LQVSx3mOiko1AWz5YE5QcBwWWtocJnDn9wmQGNFxXhL2nePNPtx3rsuAJ1XErqvDYfG4yPFPtnts7JacwFeEjPlgddvW/wCjZbM601nbNNo0zcdGtGrjkuCX/wC021WuoT3adEHu0wDlptunEqw9sN7OcLFZ5IaKXvnDQveYB6AO8VzipZyMRy8slF6bobDBcVZb3oxtb8xo2an6m/uG8cU1+zjtCWvDXa/F/wDnIeiQaFogRjA8Wk/JWF1WrYqh2uE7lHLFSjo2Y5U6Z9A2y8ZYXE4xC5h2iO0+SUy228vyWgYlwEcUtX0zYYAficfUrAuzTHQydi6H5LZyzXWrvqTSaBuXNuyzIY0aABdHu1wFKQEifyEy9A181QG7JzIOaWrrsbS8uzx80f2ltGBcdJA6oXsvZ3Px0mUkm7oaGo2X1SGBhG9XLTIVNb6Jjj5KBt7+6ZBxcE0J06FlHklRaW+wio3ZICoLxsDqNMlrQ4jXcOHFXV2Xn70ZI20AFpB1T0u0JbTpnzN2rvV9e0O2iQGdxrTIiDuO9U8DAjwXUfarcTRQZXLQ20MqCm92A97TcCWPPEGB4rl9SIzngt2KVx0Rn2esk4zGiitDBzUtKjh94dFFVqAYab1QUrnZrFtUbjhksXBJHtnnp0xUAdzRz2TnmRhpjjohKrMO6ZGf180QBLapdAn5TGfVH0T3cQADHMblUUz4ophJwmIwjLx4fRE49vCyT3h8WOoGWgCMuC94hjjiCvHjIeJP3kq+3WIg7TcCD48oRToVq9F/7WHTaqD47rrLR2TvjanzS5R92aRk986zlGQjcmimG3nZadBzgy3WdpFMOwFVhxgHfgEl2uyVKLtmo1zHDfwOm9GS8+Dsb1XlEVTPccM17TqQRzWu2Ce8J+p1XtCltOAGpU2UR0y5LVtlu18LQMOMKC/K+3UA3FbXHS2WOdoD48F5Z7OXP23ZF2HzWJ9mxIe+y7pgRK6XQpj3bYwyKQeyFIT1XQa5DWcgopXYmV7SFO/h7x5GgKuLus4pUxlJ1Q9lsXvHbWk4qwtrQBwAhJxtnOSSSIveNzLgG7t6Bp2VlZ5AOA14qrq2uXbDVcWOzim3dvKZo6mgix0PdkgHu70Ux0vx0yS1bL1c5+wwHomCx0hsgT38ySjFW9nTtLZp2kuCna6ZY8SPTcQvnPtBc5s1d9J4xYcDvacivqNpAC4Z7Z2NFqpvAxLCD0OE+K14nT/pB7Rz97ZCHqHd97iVv70xB37vqo7QMeHgtKJkWIyWLHM4lYuOCXfp5hDv+v8A1KxYica0s+vyCMZm/kPUrFi45klTNv8AtZ6lS2vJv3qsWLgFfZP/AJlD/wCxnqE0+0/4B/v+SxYrL/Wyf/Rfw5wj7m/ydD6LFizy8miPaH+7f8A/3/JWrc6axYsT6Ni8Dt2U+N3NPdv/AMZ5LxYkj0yWT8kQ3V8KhvD4SvViCEl2KF3/AOfr9ExXp/jPP5LxYu8Fn2iguT4012H41ixDwDJ2G1Fw72w/5mcj/wBlixaMf5Ik/wAWIFTRR1clixbCBGczzWLFi4J//9k="/>
          <p:cNvSpPr>
            <a:spLocks noChangeAspect="1" noChangeArrowheads="1"/>
          </p:cNvSpPr>
          <p:nvPr/>
        </p:nvSpPr>
        <p:spPr bwMode="auto">
          <a:xfrm>
            <a:off x="155575" y="-1790700"/>
            <a:ext cx="2857500" cy="37433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6876" name="AutoShape 12" descr="data:image/jpeg;base64,/9j/4AAQSkZJRgABAQAAAQABAAD/2wCEAAkGBxQTEhUUExQWFRMXFxgYGBYXGBcYFxgYFRQXFxgYFxcYHCggGBolHBQXITEhJSkrLi4uFx8zODMsNygtLisBCgoKDg0OGhAQGiwkHyQsLCwsLCwsLCwsLCwsLCwsLCwsLCwsLCwsLCwsLCwsLCwsLCwsLCwsLCwsLCwsNiwsLP/AABEIAQEAxAMBIgACEQEDEQH/xAAcAAACAgMBAQAAAAAAAAAAAAAEBgMFAAIHAQj/xAA/EAABAwEFBQUGBgEEAQUBAAABAAIRAwQFITFBElFhcYEGIpGhsQcTMsHR8BQjQlLh8TNicpKyohYkNHOCFf/EABkBAAMBAQEAAAAAAAAAAAAAAAECAwQABf/EACYRAAICAgIBBAMAAwAAAAAAAAABAhEDIRIxQQQTIlEyYXEjM0P/2gAMAwEAAhEDEQA/AOQQvCtytCoWbzFu1hOQXoEc1PRoucUAkJYdQVlNk5Ankmi6Ozu2cZPAE/JOFh7MtaMWDrHzQJyypHMKV3vccGk8laWLs5Vdm0tHHPzXUKdgpsHwgHgBPkh7S5gnQrmIsjfQnWfsuxp77j99Fa0btptybMaQjjUJyW2xGaRyQ6hJ9mjafD0UzaI+/pCIo2eeSIFlGYxQ5h9sDNmkZY8c+ihdY92en0V42kDkFK6hOQE/esoc2DghSq2SZloB5Kmt9zAk7MNduOXQ/VdDqWA4z6oS0WEOJ9UVkrsR4zlNe7XNOLTG8Y/YUNosezxwnCZjfC6Db7pcNoiHYYb+Sob5sEEECHYDpuPirRkmTkqFAhaEKztVk93g6ZOPIIFwTtnRWyIIimh1I16hJWbYBK1lRe9WhqpFFjSloMaV4hBWWKtGcgcsaMV4URYqJc4AZn5YyuKE1hsheeEp1uC5HPMNAwzdGA4CdeKj7N3O6q4NYJaIDnHInWPvRdFNFtBoY0DaGfBcZsuTwD2SxtpAAZ+ZUznYTkgalo3eKDtltAHHmg3ROMW2a3nbQDAxVW2qXY/0EDUrl7onM56QrKzUgYx2Rp+7nwUJyNsIUTsblJjicPLMo2hSBP6nHfEDzzQwqaME/wCo6714bW1p7z+9wx+qjyZbiXDW8D9+KmpxyQFPZcP1nxRFN7ePX6rubO4h9OiM0TSIGiCovG8easKPI+oTKYkontbHGB80K+hJ8VYU6W6Oi3eyUbsVKimqWfh9EBarta6TGM57kwupEcuSHfSRTaA1YhXjcIdPrr5pVvO4HNEjMab9y65aLOCOKr6lmBOy/Ccirwy+GRnja2jitpYQYOHBQFy6P2i7MkklrR1Bk9QUkXpdTqZxGBVBoTtFWaq0NVY9qjcE6VhcmbmqsUKxNQnIOAVzctKThr4xIwHPHwVQ1smE6dirCalZgjADbPMmGjoAojZHSOmdnrI2y2bacACBlxMYePoga9Uux34ou/K01G0W/Cxsu5nf0QNUgfea5mJfYFaqoa0/q9Eu22196Imdytrxr+A6pZtdpIccgpSNmNUFWY4jLAa5A458kd+I2QTBcd2rjvO4cFTMrS1uBEnE79cd4V5ZG5DIa8Tw3YKMrNCZLTqOIBfMn9LcgrSx0DE7LY3kSUP+HmADHTBH0oGBnqT9hTaKpmtF8OgbOGkZeas2Mdw5ZoFtlB+EcsYR9Cnj+odZ+SWg2SNB1A8B8kRZS0alp5ED0WzZ1d/yHzUjw4RBY7lIKKFC6U64jeM1Js5xiOMIRgadNgjifIqfaO8nniqJiNGPDtCekKKoHdOJ/hevJOZd0EKA8nE8Suk6AokdQbwCNd6rrWwOBA/4nPpxRdRoB/U3ccx/KCrEH9eO7JJY/EnstQVGbJPIxiY0PEKlv65Q4Q4S06xiOI1CNLy0gj4gfsq+NNtVgMZiR14rVhnyVHn54cJWujgl/XS6k+CDBydvVJVokLsfaK6w5rmOxjLeOq5jeVkLHFpJ4FWToeEuSKQsXqJLVibkGgmyMkn71XW+wNh2CDqYJPASVzHslZveVMchiemXr5Lr/Z3uh8ftcP8Ax/lK1TJZZ8lo9c/ac9/7nGOWnkhK544qWk+YA/oBa1Gxz3oEolLb3GYBAnfngJlLFoYScQDqOKvryMOxM/0dVSuEluEYb90KUuzbDojYCDicBp5kK3u+04iMc44anyKoQTBnWSjrjrd6NTruG708ErjoohlbV2JqYkDuhoxJJ3BHXfXdUp7bmFhJOGHIGYzQ9GppCtA5uRMcNBw5qbVjqJ61jddrxKJs2zo53QlbU6bcwQiBSjVLQyYbZZj4p5hSmmdWtPFpg+H8oRzi2MZVlZqu1HJGjmvJCMRi0n73FeCzj9Ltk/tI+SNIAzxXlRkjfz+qPEWwGo9wmQ3xjyhRO2zm9reTSfNFGmXDAmOixtnP7j5JXsYrnA4N2wYyJaZ9cUJaqZ0DTxB14gq4rUscXeYlBV7KPi2nbW/+MikaDaKGoCBwmOIOnRXdwPmm4TiD6ifWVX2uhPxZ74IngRvRXZ+tBeOAw4hVwOpGf1STga3tZg4Ygg6GFzHtPZC2psuGBxB3FddtbmnAyPRI/a679uIOWIO4gz5hbGYcMqZzG0U4cRuKxH26gS8nKc+a9S8jYWvYSjDHHXD/AKz810O6gTtgasd4kJB7EO/L5u9AB8k93TX2Xg6Tj1Tz7Mb6NrM2GneYHhJWlepDZ35DgiX0SKjwfhGXIkH0KCt0EyTJ0Gn9IMMBUvWqdf4G9AA67j6goy+RiRgq2e6eX8KTNkeiSt8AIWXTg4HcCegXr3d3h9URddm2iMow375XLoZDJdjDG1q7TcFZvojKCT4k+GK9s1naGzInfh6ST0RdOySM8sjiptbOcn4AqYLSMNnhOU5g+avrLaqTBsP7xnIEEz0MqnqMbI2j0nLVe0qLSAWjESMpOOErkl9Akm/IwNrUnYtd0MragzGWnGcR8ksuBHDgjrBa8YJxXNjwtLsZ3iYle7MKGzVxqiaow5ldoNsF2IJ8tyx1XHD6YLLQSMfFCVKms/cLmkGyepT1jT7zUFWqMjgNEKLZsGdnDmYRjqlOsO7gSMs8eBXOF9E3krtFXWrtJA1MjwWXFS/MdxafULapZhBIzGfIx4Ka4W/mmf2/NdCNS2TzyTg6CLXRSp2n7tNz8i0H0T1bGa+KS+2NL8t2HdcCDyWyjzoM5RWvMEmRB4E+KxVlak4GCRhIx4EhYn9uJo9xl/cVq2KTCNCQepTvdtuDiDOgn1BXNrkfLAzl6wmMW33bhs5Dz0STWzoq0dGtVUvpgj4hAdxbofl0VZbHjZIGf6jyEwhLvt5wOU6HjmFreloGkwRMajn1lSl0GEaYtXnV73HVDDJeWypJWWJpJj7zlJWjZRlUkDorW6nSxsTtBxJjDAxCDq2fniAj+zbNkuMYfRdejhms0Bo8/VTC3FxknZZjGzBc7jwHFBPftt2ROAz8B9VSPe8+82gRAJA5DugHckStjKu2OFjfRnA05/1OxPMyr6yvYAJAaTEHAtduh2/guK3RXaa351VzGQT3W7UnQGV0277A4WOnXZJD2jbpfE1wJiQDkVV4+Kuycppy4jBel006tMkENqDIj6JH/GOpVNl+YPir+lXcGbVF0t1YT8PDFLHaAPFRjnN2Q8TxG4pHspCDiNl0233jiMUyOHdA3pG7M1O/94Sns1AGjVSsaZXWq0bJGEyhGd4wAXGdMvFaQyo/aqSGtPdEkDPWM1ci3UqbcCOA48AMSqKP2TbfhAFru8hpcW5DVA2azAlrmENdw13QFZ2m9Gk7LiGjc8iTzbOCq7S1u1t0T3xi5kyHAZxuOC5/YYR8MLc47RBwMgg6HQg/eq8uhv5rzwA8z8gFl4VAae15nUT/AGpripy151kY8hKOPbMuZcYstajdoJV7Q2bbpObunw/pNtN09UtX4+HRvn781qRhifP99MJrO0xx5r1E9q2D8S7TALFUrYBc1YhwAxOPhqrWnXftkg4N3eap7hH5k7h6pqs13y2SDGZ3lRyypmvDH4h1221wY5+1LsdmcscFHUrGXFxxhU7LVO0xgMNd4BH2c7U78fJRl+yqSsgrOw6oqwuiCqyo+SQcwVPZbRHig1oYZrOwPg9AVYusexTloIgGY81W3fVGAPNMbHlzCN4yUro5oqbBaS4loM7zwTNTu2WgOaHN8xhPXVKtGyuYSW4wU63JeALACfFFDqTSKiz9k7MX7RY8ifhxg8+CcnVAGBsbDAABAjAZCemi0BM4HSVt7kfqx4J+TaoSo3yoqrKA2oXASDwGM796W+1Tm1KrGt07zh+3gnGu5obgBwSfbKR2nO1Jk8UjaKcuUrPLkfDxuTpRrSMdRgkOys2Xg7sU7WHvNBPRSaZWSVG1ooM93LgCcZGWfFKHaF1QUHOpDYiNotBJAJInaOmScBSLnvGeAI8IK9pUnNJiAw569Crx62JHSaOQXXDvdsax5r7Uue47TXNM92CcDMHene+bA2zVKbqWAcdktnJ0EiOGBwKv/wD+cxlT3gpNDo+JuU5ZHXko7RYA8hzmlzgdpu1EA7xGsJpu1SJY01K/Bl4N2abRrl8/mrXs8BsAbyfWPkqe3O95DtM/EfwrW5KsADr5oYq5GT1F8A+g3Ejc4pQ7XVfzPPyTfEGocpIPUhc07YW/89wGmHy+a1IxR7EG9rMKlQuJGnksQNrqbT3EZAkDlK8VCoL2Zoy8jUx5Yp/vJzaVmMxtnAfJKfYak3bM6Yq+v+r717W6NxKx5neQ9HEv8ZDcdjAs9Qx3iYnqMPVC2E4xz80XYbUWsezRwnwxBQzWRU5t+aV/s5FXbWw4qGm7EI29Gd6VW5HzVY7QH2MF22mSDGZ9P6TndNTaZ/q/kJDsNXL71TRc1uGOOJjooTRSPQ1XfZB3g6MSPl9FrVuxwM0zAIkA+iHsF5RU4K6/HNhoOEDAdf5KS60GmnZpZm1wMuEmUVZ6bnYuPIDhxWptHvDAkDFH7MADTcuRzbB7SYGGeGeWSXLyaM0x2un3ZjCcT0SZflrkhjN+iahoJBFhoknBM130CB9wDoqy4bOABOGhlNdjswnCUOwynQEC4PYSIOSIqVRTMO+E5H5KW20gBxER09Vo/ZqNAcMx4QfVd0TvySCmMwcJU1QANkx9hUos9ZpwIInfoiXU3QS8iNAN3NHkBx+mV9TZ2cM8cOqkup2LDwx++oQ14vDWEjQEg9ERTrso0g95juyN/RNgVyZm9TqKQfetu92wyYGJ6DJcQ7TXwXOcRgXEmevom3th2i2qDiD8RIA4BcttDySCVuijFGJ4HL1ROMrE45L2ftTmEubjGY4Jsa73pB/djhn/AAkzs/VAqQciE5WeyEbJEAHdrjqsmWlLZtx7gFuspwIgNbiRv0zVY9xFSP24dJwTDEAzuMegVFeVPYrCf2jyhSTtjqNAV4nGFXVGd375KwtcFwI4nxj6LQNlpn7BTJ0GiC7zJA34eaYaLNkc8T6Qqm46U1W858012qxxphsE+ZOXVLkYUC2a1kuBmcB4gwr6zVi7ZEY9fDglGg7YqxkMCOuPzTRYGggHrKi1RaDsa7CMuSsqDCY11VXdwkDgrGva9lsD4jhCCZ1FN2qvgNApNOJ3JTfVbtCc81N2ksrm1A6doancePBKXaiz1i8OYTswI2fUqqV6C0lHR1K6ba07PLzTbdFo2jjguDXNelWnAqHHQz6gJ+u3tKABJQcXFkWuSH+890jNAWb4TjqY8f5VBU7QF/dZ3nHy3lG9nbYX0scwTPVI3seGN1ZcMfm3dHnP0UlR42SHckJWqCDohK9fHHLTwXWc4gl7UpbsAzJjxIXOe3naEmp7um6QCd+RjywXQKji49D0wj5rivaZhbaKjTmHYHhotPplsyepMva37Qa0ZNEddVVh68JWZLajIbQFigdWWLjgKlU2SCMwul9n7aKtAO3YeELmTWph7PWxzA4Y7JIkfRRzY+aL4snF0dCstL3kHSVT9q6WzWbjopLF2kpsHeIHD+EuXnfBrVnOybADR/t181ljjlfRrclRLUPwx94qaPFDVPhwzwUjKmAneB4D+E1AQTcDTtOdu+sp1tbD7tr94PgI+nmlbs02drifXLzlOtrZgGDJtMmOn8BSn+Qy6E+pTxB1DRHRMVzgua0DSJ4QqWqzvDd/P8pp7PWIgZxxSTK40MlnAaCYGXRQOBdLt+A4BbWp4waN0nkOHEqJ9cSBxHyXRQWzyvQaQRE81VWq4gW5dNwVwGyY8Y+9xUlZsgayD5pmS5MSbf2Mdsh7Ai7r7IVAR7yOW7mn5lnDWNH95qVzZcuvQPd8FPdt1sp5DGM/vRV9yP8Ac2irTORdLeThPqmOrTxww+8FSXtR2LSx0YOEE8Rl6lB7RbFO3TLW0vHOYlVVTvOG5GWt+y3hChslLAE5ASegSo6RUW97mvw+HHHHT7K5525oNNUvBBLgCQNDkm3t9eD6TGhpjaPhhOBXMLwvBzsXGfvet3p1qzzs73QE5wCHfUlaOcXFEMowFpM5CKa9W6xE4He1MfZ2x7TOclL9UJ87IMAgHcio2dJ0im7RXO9tMvjLHzVNZ3SAV2a03R72k4aERlvXIHWR1GpUpOGLXEdND4Qlyw4jYZ2WdkfLfv73r2pnwz8Qh7E+ORW9U5DXI9Fla2a09DD2Ub3xPwiCemPzKcqrx7mrUIAL+6OTsPQJDuWrAABxcdn76JxtNaaVJp/dtEbw0ED1CzT/ACLR6K9tIe8aBiN/D7CbbK4UWF7sgOp4c0FdVhae86IGPAQibbQL3snBnxgR0BPmpvZZfQRRa40y93xOkngMgOgQT7SA8awMfl6I63Xiym3GAdBBx6JKtl+vLpZRcTjiQQD4hUjFsXbHJluHvJ0cB4j+kabU3ukHKcOoXNKtrthxayB0UbbwtQ+JlTDGW4jqmeNne2vJ2alaQWgCI384yURtMF0dFy2l2orgYA/8T6QpbP20cCPeehHmg4MV4UumdKq2kAgbhnrJ+/JUd+2gh1HUbfhgf5Q923gK4lp6ayvO1DS1lEziKgn/AIkJOg4lU0i2t5Gy3WcFLWqd0N1MDzx+a0pMltMnKR81XX5e1Oz7NR7oA9YMQkVvo6b2J/tTqAUmNnHbPgBmuVOJJjGEwdq7+/F1i6CGjBo4TMniVVUqUL08MXGCTPNyyTlaMo0YErSq+TwWV62gUBKsTJNvcsUJesXUcE1RMpzuXu7J4BKtRuM+iarCe4J4J4izZ0u4aoLRMJd9onZYVG+/pN/MYMQP1N3cxot+zl4SYlOtOHt2TqrNKUaM3JwlaPnxhjqt3OnNXva65/w9oe2IY6XN3QTOHI/JLs6bsivPap0z1VK1aLW7H/CBhBlOLnzVps/awf8AkZPoka6Kn5g5prtNcsqNfoWxPEH6LNkXyL43ocaMEhmWU8TgUZe9UNg6kR0Bn5pYui9QX8dy2tN8itUdsnBvdHGMD5yol6sKZZS9xcZJyEzj9Fuaezg4YeK2stYiPLcrQVmvnaA6rthqugSjY6f6Scp8UfQu+nAbtmTnEearTYmE4OLdDBXtWxObi1xMRrnv6plJoYtXXEwj4m74+qpbTcEkh4Zs44Z580Raahb3mvII3weUoy7KFetG2Q0cM+fBF5JUDlSF6zXF+Hd7yi4hozZw4Jm/CfiaZacSWkt4OEEenmmqx3NT2dkgERrmVE66W0H7bPhOEftJ1SNSkrIe+r/ZQ2NxNBp3eoXNPaRbg6qylOQ2j1wHoV0e2VAxtTQbTieAxcVw297d7+vUqaE4chgPviq+lhcr+ifqZUv6C+5EqOtQkYFT0mAiCvHsjivQMJWvsjghajCNFeMJK0eycwiAphTXitnUGrETiV85EcJ+80w3QNunxGaoAZ5Rx+WKuOzlbZeWRAd6jFNDsSfRYWCsWv4yug3NbO8370XPLWzZqCNU23NXxaeXorR7ojNast/aFcBtNm26YmpTG0AM3CMW+HouI1Mp1BX0zc52mjdC557SvZ64l9qsrZw2qlIa73M47wo58e7Q/ps9fBnMLrdNQcfqnOvZveNbSBAJ1dhs6SfNc/s9fYqA5Y48NCme11XACoJI15cPVY8sNo9KEtaG2ydnKdB7Q+o55I+MOw6AALLw7JPoN95SJfTxJwl7cSScMwqyx3wHMAccMIK6ZcdU7DQ7FpGB18VnlFrs0e70Jdy2gkQ4hw36Jlo2dpEjVDdqLg/D/wDuKP8AjJ77P2k/qHCcwgaV6bMHhl1U/Ja+StF5ZaA2iAMR4YKa3WxlKARJIwwEngEt/wDqENdOc6I657LUtL/ev/rgE1JInJ12F2Wyl79twGeAjAeCbLDYgBO9eXfTawQRCsDUgSMlJq+yE5t6CKbYQt51B7t2/wCei0Nq2WlxOHz3Khtd7BztgkDGSNTz3BOnqiKi7sTPaC+qLJXcxpza1x/awmHHrAC40wr6ZrGnWo1KTmFzajdkxyhc7PsiGzhaHbektGz1jFa8M8cIJWJNTnJ614ObNap3NMIy+bmr2Op7uu2DHdI+Fw3tOqEJwWpU9kXaZCRGSjqOOikexRVAc0TjKbsMlii2li44ls5P3M4ZeKJbUIIIgREb5hAUX4QOEjWQcUbSIMjX1zj0XIDRfVLUHtY4ZjB079Uw3LUw6JHp1iAeOeB3yCru5rfBb4K0WSlHR1DsbbsXNJ3QnhhkLk3Zu17NQ4/e5dIuy17QTzjyVmSXxkc69q/s694DarI0CqJNSmMNsfuH+v1XLbpvXu+6qSC2QJHiOBC+q3NkQuJ+1nsLJNpoNh899rcnjfGjvVZpQU0bMGbi6Yh2Gts1NkGWuOXFdv7KO2W0qb8TUnunTAf2vnm67Yadam50w14kawDjgvoXsrbmVK23MikwuHCYHjiseWNUegpWmN1osg2C2A5pBBB3ZFcJ7Q2j8PUfSP6SY/2E936dF3N9fZEuMHZmOZXDPapQ26gc34gc+BP1xU1FWUwzkkz3spYXWl+2fgGXHeu13RYAyiIwC5t7P6YbZuoHouuXayaIHBK6cqFyTZvSpAjJLF/Xo6z1NluOo+iZbRVFNpJOS5ne1V1oryMvogoryDGnJsuaN81KuGzGZnnqp7r7OUxNQuc9zjJLjPhuClum7A1uOJOEJjs9gDW8M4XNLwUnxitdmtGxsaBGC0q1sfhOzlKHq1zTJByQ4vDaw0U2yUU/JXe0O7adew1doDaY0vY6MQW44dJHVcBY4Z5cF2b2l32KdkcwGHVO6OP7vKVxwOHMcF6Hp18dkMnZ4+EDaDoNFZhgInLDVV9VXJIGJ4hYtameC8XBPLO6Dp/WeCsbFUOEk7sPL74que3HL+fuURZ38PrKKOLBrmnSD165LQVSx3mOiko1AWz5YE5QcBwWWtocJnDn9wmQGNFxXhL2nePNPtx3rsuAJ1XErqvDYfG4yPFPtnts7JacwFeEjPlgddvW/wCjZbM601nbNNo0zcdGtGrjkuCX/wC021WuoT3adEHu0wDlptunEqw9sN7OcLFZ5IaKXvnDQveYB6AO8VzipZyMRy8slF6bobDBcVZb3oxtb8xo2an6m/uG8cU1+zjtCWvDXa/F/wDnIeiQaFogRjA8Wk/JWF1WrYqh2uE7lHLFSjo2Y5U6Z9A2y8ZYXE4xC5h2iO0+SUy228vyWgYlwEcUtX0zYYAficfUrAuzTHQydi6H5LZyzXWrvqTSaBuXNuyzIY0aABdHu1wFKQEifyEy9A181QG7JzIOaWrrsbS8uzx80f2ltGBcdJA6oXsvZ3Px0mUkm7oaGo2X1SGBhG9XLTIVNb6Jjj5KBt7+6ZBxcE0J06FlHklRaW+wio3ZICoLxsDqNMlrQ4jXcOHFXV2Xn70ZI20AFpB1T0u0JbTpnzN2rvV9e0O2iQGdxrTIiDuO9U8DAjwXUfarcTRQZXLQ20MqCm92A97TcCWPPEGB4rl9SIzngt2KVx0Rn2esk4zGiitDBzUtKjh94dFFVqAYab1QUrnZrFtUbjhksXBJHtnnp0xUAdzRz2TnmRhpjjohKrMO6ZGf180QBLapdAn5TGfVH0T3cQADHMblUUz4ophJwmIwjLx4fRE49vCyT3h8WOoGWgCMuC94hjjiCvHjIeJP3kq+3WIg7TcCD48oRToVq9F/7WHTaqD47rrLR2TvjanzS5R92aRk986zlGQjcmimG3nZadBzgy3WdpFMOwFVhxgHfgEl2uyVKLtmo1zHDfwOm9GS8+Dsb1XlEVTPccM17TqQRzWu2Ce8J+p1XtCltOAGpU2UR0y5LVtlu18LQMOMKC/K+3UA3FbXHS2WOdoD48F5Z7OXP23ZF2HzWJ9mxIe+y7pgRK6XQpj3bYwyKQeyFIT1XQa5DWcgopXYmV7SFO/h7x5GgKuLus4pUxlJ1Q9lsXvHbWk4qwtrQBwAhJxtnOSSSIveNzLgG7t6Bp2VlZ5AOA14qrq2uXbDVcWOzim3dvKZo6mgix0PdkgHu70Ux0vx0yS1bL1c5+wwHomCx0hsgT38ySjFW9nTtLZp2kuCna6ZY8SPTcQvnPtBc5s1d9J4xYcDvacivqNpAC4Z7Z2NFqpvAxLCD0OE+K14nT/pB7Rz97ZCHqHd97iVv70xB37vqo7QMeHgtKJkWIyWLHM4lYuOCXfp5hDv+v8A1KxYica0s+vyCMZm/kPUrFi45klTNv8AtZ6lS2vJv3qsWLgFfZP/AJlD/wCxnqE0+0/4B/v+SxYrL/Wyf/Rfw5wj7m/ydD6LFizy8miPaH+7f8A/3/JWrc6axYsT6Ni8Dt2U+N3NPdv/AMZ5LxYkj0yWT8kQ3V8KhvD4SvViCEl2KF3/AOfr9ExXp/jPP5LxYu8Fn2iguT4012H41ixDwDJ2G1Fw72w/5mcj/wBlixaMf5Ik/wAWIFTRR1clixbCBGczzWLFi4J//9k="/>
          <p:cNvSpPr>
            <a:spLocks noChangeAspect="1" noChangeArrowheads="1"/>
          </p:cNvSpPr>
          <p:nvPr/>
        </p:nvSpPr>
        <p:spPr bwMode="auto">
          <a:xfrm>
            <a:off x="155575" y="-1790700"/>
            <a:ext cx="2857500" cy="37433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36878" name="Picture 14" descr="https://encrypted-tbn2.gstatic.com/images?q=tbn:ANd9GcTDerYcqxvw7T0ewRc1I2rTbRTnUId-P5UMVaR_x11V20XpLCUv"/>
          <p:cNvPicPr>
            <a:picLocks noChangeAspect="1" noChangeArrowheads="1"/>
          </p:cNvPicPr>
          <p:nvPr/>
        </p:nvPicPr>
        <p:blipFill>
          <a:blip r:embed="rId2" cstate="print"/>
          <a:srcRect/>
          <a:stretch>
            <a:fillRect/>
          </a:stretch>
        </p:blipFill>
        <p:spPr bwMode="auto">
          <a:xfrm>
            <a:off x="7162800" y="685800"/>
            <a:ext cx="1905000" cy="2683387"/>
          </a:xfrm>
          <a:prstGeom prst="rect">
            <a:avLst/>
          </a:prstGeom>
          <a:noFill/>
        </p:spPr>
      </p:pic>
      <p:sp>
        <p:nvSpPr>
          <p:cNvPr id="13" name="Rectangle 12"/>
          <p:cNvSpPr/>
          <p:nvPr/>
        </p:nvSpPr>
        <p:spPr>
          <a:xfrm>
            <a:off x="76200" y="762000"/>
            <a:ext cx="7010400" cy="2462213"/>
          </a:xfrm>
          <a:prstGeom prst="rect">
            <a:avLst/>
          </a:prstGeom>
        </p:spPr>
        <p:txBody>
          <a:bodyPr wrap="square">
            <a:spAutoFit/>
          </a:bodyPr>
          <a:lstStyle/>
          <a:p>
            <a:pPr algn="r" rtl="1"/>
            <a:r>
              <a:rPr lang="fa-IR" dirty="0" smtClean="0">
                <a:solidFill>
                  <a:srgbClr val="FF0000"/>
                </a:solidFill>
                <a:cs typeface="B Titr" pitchFamily="2" charset="-78"/>
              </a:rPr>
              <a:t>هانس-گئورگ گادامر </a:t>
            </a:r>
            <a:r>
              <a:rPr lang="fa-IR" sz="2200" dirty="0" smtClean="0">
                <a:cs typeface="B Nazanin" pitchFamily="2" charset="-78"/>
              </a:rPr>
              <a:t>نیز که به عنوان بنیانگذار هرمنوتیک فلسفی شناخته شده‌است با تاکید بر پیشین بودن زبان نسبت به گفتار، خصلت عمده زبان را دیالوگی بودن آن می‌داند. از دیدگاه او زندگی در بطن زبان و در دیالوگ بین افراد متجلی و تجربه می‌شود. گادامر برخلاف سارتر که متکی بر نیمه اول کتاب هستی و زمان بود با بهره بردن از نیمه دوم این کتاب و نیز آراء و آثار هایدگر در باب زبان هرمنوتیک تاریخ و محوریت فهم در افق تاریخ را شکل داد. (هایدگر: فلسفه از زمینه های تاریخی و هنری جدایی ناپذیر است.)</a:t>
            </a:r>
          </a:p>
        </p:txBody>
      </p:sp>
      <p:sp>
        <p:nvSpPr>
          <p:cNvPr id="14" name="Rectangle 13"/>
          <p:cNvSpPr/>
          <p:nvPr/>
        </p:nvSpPr>
        <p:spPr>
          <a:xfrm>
            <a:off x="76200" y="3616404"/>
            <a:ext cx="8915400" cy="1107996"/>
          </a:xfrm>
          <a:prstGeom prst="rect">
            <a:avLst/>
          </a:prstGeom>
        </p:spPr>
        <p:txBody>
          <a:bodyPr wrap="square">
            <a:spAutoFit/>
          </a:bodyPr>
          <a:lstStyle/>
          <a:p>
            <a:pPr algn="r" rtl="1"/>
            <a:r>
              <a:rPr lang="fa-IR" sz="2200" dirty="0" smtClean="0">
                <a:cs typeface="B Nazanin" pitchFamily="2" charset="-78"/>
              </a:rPr>
              <a:t>گادامر استدلال می کند که حقایق تاریخ، جامعه و فرهنگ فقط از طریق نوعی دیالوگ و گفت وگو آشکار می شوند: از طریق گوش سپردن به تاریخ آنگونه که در سنت ها و نهادها و فرهنگ و نیز در شعر جلوه می کند. این حقایق در دسترس مشاهدات علمی قرار نمی گیرند.</a:t>
            </a:r>
            <a:endParaRPr lang="en-US" sz="2200" dirty="0">
              <a:cs typeface="B Nazanin" pitchFamily="2" charset="-78"/>
            </a:endParaRPr>
          </a:p>
        </p:txBody>
      </p:sp>
      <p:sp>
        <p:nvSpPr>
          <p:cNvPr id="15" name="Rectangle 14"/>
          <p:cNvSpPr/>
          <p:nvPr/>
        </p:nvSpPr>
        <p:spPr>
          <a:xfrm>
            <a:off x="155575" y="4677879"/>
            <a:ext cx="8915400" cy="1785104"/>
          </a:xfrm>
          <a:prstGeom prst="rect">
            <a:avLst/>
          </a:prstGeom>
        </p:spPr>
        <p:txBody>
          <a:bodyPr wrap="square">
            <a:spAutoFit/>
          </a:bodyPr>
          <a:lstStyle/>
          <a:p>
            <a:pPr algn="r" rtl="1"/>
            <a:r>
              <a:rPr lang="fa-IR" sz="2200" dirty="0" smtClean="0">
                <a:cs typeface="B Nazanin" pitchFamily="2" charset="-78"/>
              </a:rPr>
              <a:t>گادامر بر این عقیده بود که هیچ علمی آزاد از بار انفسی و ذهنیت و انگیزه های انسانی نیست و اعتقاد نداشت که علمی وجود داشته باشد که روش آن کاملاً عینی و مطلقاً فارغ از ذهنیت گرایی و جهت گیری های انسانی باشد. او روش شناسی های علوم طبیعی ( تجربی) و نیز کوشش برای استفاده از این روش ها در علوم انسانی را مورد نقادی قرار می داد. به عقیده او، تجربه انسانی در بستر زبان شکل می گیرد و جدا از پیش پنداشت ها و پیش فرض های انسان نیست.</a:t>
            </a:r>
            <a:endParaRPr lang="en-US" sz="2200" dirty="0">
              <a:cs typeface="B Nazanin" pitchFamily="2" charset="-78"/>
            </a:endParaRPr>
          </a:p>
        </p:txBody>
      </p:sp>
      <p:pic>
        <p:nvPicPr>
          <p:cNvPr id="17" name="Picture 16"/>
          <p:cNvPicPr/>
          <p:nvPr/>
        </p:nvPicPr>
        <p:blipFill>
          <a:blip r:embed="rId3"/>
          <a:stretch>
            <a:fillRect/>
          </a:stretch>
        </p:blipFill>
        <p:spPr>
          <a:xfrm>
            <a:off x="18415" y="5943600"/>
            <a:ext cx="1353185" cy="9525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667000"/>
            <a:ext cx="9144000" cy="1446550"/>
          </a:xfrm>
          <a:prstGeom prst="rect">
            <a:avLst/>
          </a:prstGeom>
        </p:spPr>
        <p:txBody>
          <a:bodyPr wrap="square">
            <a:spAutoFit/>
          </a:bodyPr>
          <a:lstStyle/>
          <a:p>
            <a:pPr algn="r" rtl="1"/>
            <a:r>
              <a:rPr lang="fa-IR" sz="2200" dirty="0" smtClean="0">
                <a:cs typeface="B Nazanin" pitchFamily="2" charset="-78"/>
              </a:rPr>
              <a:t>نام دریدا با مقوله ساختارشکنی عجین است. بحث هایدگر درباره </a:t>
            </a:r>
            <a:r>
              <a:rPr lang="fa-IR" sz="2200" dirty="0" smtClean="0">
                <a:solidFill>
                  <a:srgbClr val="FF0000"/>
                </a:solidFill>
                <a:cs typeface="B Nazanin" pitchFamily="2" charset="-78"/>
              </a:rPr>
              <a:t>رمزآلودگی سرشت وجود </a:t>
            </a:r>
            <a:r>
              <a:rPr lang="fa-IR" sz="2200" dirty="0" smtClean="0">
                <a:cs typeface="B Nazanin" pitchFamily="2" charset="-78"/>
              </a:rPr>
              <a:t>بر او تاثیرگذار بوده‌است. دریدا یادآور «</a:t>
            </a:r>
            <a:r>
              <a:rPr lang="fa-IR" sz="2200" dirty="0" smtClean="0">
                <a:solidFill>
                  <a:srgbClr val="FF0000"/>
                </a:solidFill>
                <a:cs typeface="B Nazanin" pitchFamily="2" charset="-78"/>
              </a:rPr>
              <a:t>پست مدرنیته</a:t>
            </a:r>
            <a:r>
              <a:rPr lang="fa-IR" sz="2200" dirty="0" smtClean="0">
                <a:cs typeface="B Nazanin" pitchFamily="2" charset="-78"/>
              </a:rPr>
              <a:t>» و «</a:t>
            </a:r>
            <a:r>
              <a:rPr lang="fa-IR" sz="2200" dirty="0" smtClean="0">
                <a:solidFill>
                  <a:srgbClr val="FF0000"/>
                </a:solidFill>
                <a:cs typeface="B Nazanin" pitchFamily="2" charset="-78"/>
              </a:rPr>
              <a:t>پسا ساختارگرایى</a:t>
            </a:r>
            <a:r>
              <a:rPr lang="fa-IR" sz="2200" dirty="0" smtClean="0">
                <a:cs typeface="B Nazanin" pitchFamily="2" charset="-78"/>
              </a:rPr>
              <a:t>» است. او با نقد مفاهیم محورى ساختارگرایى همچون نشانه، مرکز، حضور، گفتار و ساختار و … مفاهیم پساساختارگرایى خود چون بازى زبانى، غیاب، تمایز، نوشتار، مرکزیت زدایى و … را مطرح کرد.</a:t>
            </a:r>
          </a:p>
        </p:txBody>
      </p:sp>
      <p:sp>
        <p:nvSpPr>
          <p:cNvPr id="3" name="Rectangle 2"/>
          <p:cNvSpPr/>
          <p:nvPr/>
        </p:nvSpPr>
        <p:spPr>
          <a:xfrm>
            <a:off x="152400" y="152400"/>
            <a:ext cx="8915400" cy="430887"/>
          </a:xfrm>
          <a:prstGeom prst="rect">
            <a:avLst/>
          </a:prstGeom>
        </p:spPr>
        <p:txBody>
          <a:bodyPr wrap="square">
            <a:spAutoFit/>
          </a:bodyPr>
          <a:lstStyle/>
          <a:p>
            <a:pPr algn="r" rtl="1"/>
            <a:r>
              <a:rPr lang="fa-IR" sz="2200" b="1" dirty="0" smtClean="0">
                <a:solidFill>
                  <a:srgbClr val="FF0000"/>
                </a:solidFill>
                <a:cs typeface="B Nazanin" pitchFamily="2" charset="-78"/>
              </a:rPr>
              <a:t>میراث هایدگر</a:t>
            </a:r>
          </a:p>
        </p:txBody>
      </p:sp>
      <p:sp>
        <p:nvSpPr>
          <p:cNvPr id="10" name="Rectangle 9"/>
          <p:cNvSpPr/>
          <p:nvPr/>
        </p:nvSpPr>
        <p:spPr>
          <a:xfrm>
            <a:off x="0" y="4497050"/>
            <a:ext cx="9067800" cy="1446550"/>
          </a:xfrm>
          <a:prstGeom prst="rect">
            <a:avLst/>
          </a:prstGeom>
        </p:spPr>
        <p:txBody>
          <a:bodyPr wrap="square">
            <a:spAutoFit/>
          </a:bodyPr>
          <a:lstStyle/>
          <a:p>
            <a:pPr algn="r" rtl="1"/>
            <a:r>
              <a:rPr lang="fa-IR" sz="2200" dirty="0" smtClean="0">
                <a:cs typeface="B Nazanin" pitchFamily="2" charset="-78"/>
              </a:rPr>
              <a:t>به زعم دریدا، </a:t>
            </a:r>
            <a:r>
              <a:rPr lang="fa-IR" sz="2200" dirty="0" smtClean="0">
                <a:solidFill>
                  <a:srgbClr val="FF0000"/>
                </a:solidFill>
                <a:cs typeface="B Nazanin" pitchFamily="2" charset="-78"/>
              </a:rPr>
              <a:t>تمام هستى به مثابه «متن»</a:t>
            </a:r>
            <a:r>
              <a:rPr lang="fa-IR" sz="2200" dirty="0" smtClean="0">
                <a:cs typeface="B Nazanin" pitchFamily="2" charset="-78"/>
              </a:rPr>
              <a:t> محسوب مى شود. در خوانش هر متن، خواه این متن کتاب باشد، یا طبیعت، جامعه و یا وجود خود خواننده، خواننده آن را ب</a:t>
            </a:r>
            <a:r>
              <a:rPr lang="fa-IR" sz="2200" dirty="0" smtClean="0">
                <a:solidFill>
                  <a:srgbClr val="FF0000"/>
                </a:solidFill>
                <a:cs typeface="B Nazanin" pitchFamily="2" charset="-78"/>
              </a:rPr>
              <a:t>ازآفرینى</a:t>
            </a:r>
            <a:r>
              <a:rPr lang="fa-IR" sz="2200" dirty="0" smtClean="0">
                <a:cs typeface="B Nazanin" pitchFamily="2" charset="-78"/>
              </a:rPr>
              <a:t> مى کند. به این اعتبار هر متنى به تعداد مخاطبین خود تعبیر و تفسیر دارد. </a:t>
            </a:r>
          </a:p>
          <a:p>
            <a:pPr algn="r" rtl="1"/>
            <a:r>
              <a:rPr lang="fa-IR" sz="2200" dirty="0" smtClean="0">
                <a:cs typeface="B Nazanin" pitchFamily="2" charset="-78"/>
              </a:rPr>
              <a:t>«غیاب» بر «حضور» غالب است و ما در متن تنها رد غایب ها را دنبال مى کنیم. </a:t>
            </a:r>
            <a:endParaRPr lang="en-US" sz="2200" dirty="0">
              <a:cs typeface="B Nazanin" pitchFamily="2" charset="-78"/>
            </a:endParaRPr>
          </a:p>
        </p:txBody>
      </p:sp>
      <p:pic>
        <p:nvPicPr>
          <p:cNvPr id="35842" name="Picture 2" descr="http://vista.ir/include/articles/images/372cf3aa0d9892ab13f3fa700e72bbab.jpg"/>
          <p:cNvPicPr>
            <a:picLocks noChangeAspect="1" noChangeArrowheads="1"/>
          </p:cNvPicPr>
          <p:nvPr/>
        </p:nvPicPr>
        <p:blipFill>
          <a:blip r:embed="rId2" cstate="print"/>
          <a:srcRect/>
          <a:stretch>
            <a:fillRect/>
          </a:stretch>
        </p:blipFill>
        <p:spPr bwMode="auto">
          <a:xfrm>
            <a:off x="304800" y="152400"/>
            <a:ext cx="3067705" cy="2372360"/>
          </a:xfrm>
          <a:prstGeom prst="rect">
            <a:avLst/>
          </a:prstGeom>
          <a:noFill/>
        </p:spPr>
      </p:pic>
      <p:sp>
        <p:nvSpPr>
          <p:cNvPr id="12" name="Rectangle 11"/>
          <p:cNvSpPr/>
          <p:nvPr/>
        </p:nvSpPr>
        <p:spPr>
          <a:xfrm>
            <a:off x="3657600" y="838200"/>
            <a:ext cx="5334000" cy="1107996"/>
          </a:xfrm>
          <a:prstGeom prst="rect">
            <a:avLst/>
          </a:prstGeom>
        </p:spPr>
        <p:txBody>
          <a:bodyPr wrap="square">
            <a:spAutoFit/>
          </a:bodyPr>
          <a:lstStyle/>
          <a:p>
            <a:pPr algn="r" rtl="1"/>
            <a:r>
              <a:rPr lang="fa-IR" dirty="0" smtClean="0">
                <a:solidFill>
                  <a:srgbClr val="FF0000"/>
                </a:solidFill>
                <a:cs typeface="B Titr" pitchFamily="2" charset="-78"/>
              </a:rPr>
              <a:t>ژاک دِریدا  </a:t>
            </a:r>
            <a:r>
              <a:rPr lang="fa-IR" sz="2200" dirty="0" smtClean="0">
                <a:cs typeface="B Nazanin" pitchFamily="2" charset="-78"/>
              </a:rPr>
              <a:t>( 1930 - ۲۰۰۴) فیلسوف الجزایری‌تبار فرانسوی و پدیدآورنده </a:t>
            </a:r>
            <a:r>
              <a:rPr lang="fa-IR" sz="2200" u="sng" dirty="0" smtClean="0">
                <a:solidFill>
                  <a:srgbClr val="FF0000"/>
                </a:solidFill>
                <a:cs typeface="B Nazanin" pitchFamily="2" charset="-78"/>
              </a:rPr>
              <a:t>فلسفه ساختارشکنی </a:t>
            </a:r>
            <a:r>
              <a:rPr lang="fa-IR" sz="2200" dirty="0" smtClean="0">
                <a:cs typeface="B Nazanin" pitchFamily="2" charset="-78"/>
              </a:rPr>
              <a:t>است. تئوری‌های وی در فلسفه پست مدرن و نقد ادبی تأثیر فراوانی گذاشت.</a:t>
            </a:r>
            <a:endParaRPr lang="fa-IR" sz="2200" dirty="0">
              <a:cs typeface="B Nazanin" pitchFamily="2" charset="-78"/>
            </a:endParaRPr>
          </a:p>
        </p:txBody>
      </p:sp>
      <p:pic>
        <p:nvPicPr>
          <p:cNvPr id="7" name="Picture 6"/>
          <p:cNvPicPr/>
          <p:nvPr/>
        </p:nvPicPr>
        <p:blipFill>
          <a:blip r:embed="rId3"/>
          <a:stretch>
            <a:fillRect/>
          </a:stretch>
        </p:blipFill>
        <p:spPr>
          <a:xfrm>
            <a:off x="7770033" y="5841423"/>
            <a:ext cx="1353185" cy="952500"/>
          </a:xfrm>
          <a:prstGeom prst="rect">
            <a:avLst/>
          </a:prstGeom>
        </p:spPr>
      </p:pic>
      <p:sp>
        <p:nvSpPr>
          <p:cNvPr id="8" name="Rectangle 7"/>
          <p:cNvSpPr/>
          <p:nvPr/>
        </p:nvSpPr>
        <p:spPr>
          <a:xfrm>
            <a:off x="1104900" y="6317673"/>
            <a:ext cx="6400800" cy="535531"/>
          </a:xfrm>
          <a:prstGeom prst="rect">
            <a:avLst/>
          </a:prstGeom>
        </p:spPr>
        <p:txBody>
          <a:bodyPr wrap="square">
            <a:spAutoFit/>
          </a:bodyPr>
          <a:lstStyle/>
          <a:p>
            <a:pPr marR="225425" indent="36000" algn="ctr" rtl="1">
              <a:lnSpc>
                <a:spcPct val="80000"/>
              </a:lnSpc>
            </a:pPr>
            <a:r>
              <a:rPr lang="fa-IR" dirty="0">
                <a:solidFill>
                  <a:srgbClr val="000000"/>
                </a:solidFill>
                <a:latin typeface="B Mitra" panose="00000400000000000000" pitchFamily="2" charset="-78"/>
                <a:ea typeface="B Mitra" panose="00000400000000000000" pitchFamily="2" charset="-78"/>
                <a:cs typeface="B Mitra" panose="00000400000000000000" pitchFamily="2" charset="-78"/>
              </a:rPr>
              <a:t>کلیه حقوق این مطلب متعلق به بنیاد توسعه فردا بوده و استفاده از مطالب آن با ذکر منبع آزاد  میباشد. فایل الکترونیکی آن از سایت بنیاد به نشانی : </a:t>
            </a:r>
            <a:r>
              <a:rPr lang="en-US" dirty="0">
                <a:solidFill>
                  <a:srgbClr val="000000"/>
                </a:solidFill>
                <a:latin typeface="Sitka Subheading" panose="02000505000000020004" pitchFamily="2" charset="0"/>
                <a:ea typeface="Tahoma" panose="020B0604030504040204" pitchFamily="34" charset="0"/>
                <a:cs typeface="B Mitra" panose="00000400000000000000" pitchFamily="2" charset="-78"/>
                <a:hlinkClick r:id="rId4"/>
              </a:rPr>
              <a:t>www.farda.ir</a:t>
            </a:r>
            <a:r>
              <a:rPr lang="fa-IR" dirty="0">
                <a:solidFill>
                  <a:srgbClr val="000000"/>
                </a:solidFill>
                <a:latin typeface="B Mitra" panose="00000400000000000000" pitchFamily="2" charset="-78"/>
                <a:ea typeface="B Mitra" panose="00000400000000000000" pitchFamily="2" charset="-78"/>
                <a:cs typeface="B Mitra" panose="00000400000000000000" pitchFamily="2" charset="-78"/>
              </a:rPr>
              <a:t>  قابل دریافت است.</a:t>
            </a:r>
            <a:r>
              <a:rPr lang="fa-IR" dirty="0">
                <a:solidFill>
                  <a:srgbClr val="000000"/>
                </a:solidFill>
                <a:latin typeface="B Mitra" panose="00000400000000000000" pitchFamily="2" charset="-78"/>
                <a:ea typeface="Times New Roman" panose="02020603050405020304" pitchFamily="18" charset="0"/>
                <a:cs typeface="Times New Roman" panose="02020603050405020304" pitchFamily="18" charset="0"/>
              </a:rPr>
              <a:t> </a:t>
            </a:r>
            <a:endParaRPr lang="en-US" dirty="0">
              <a:solidFill>
                <a:srgbClr val="000000"/>
              </a:solidFill>
              <a:effectLst/>
              <a:latin typeface="B Mitra" panose="00000400000000000000" pitchFamily="2" charset="-78"/>
              <a:ea typeface="B Mitra" panose="00000400000000000000" pitchFamily="2" charset="-78"/>
              <a:cs typeface="B Mitra" panose="00000400000000000000" pitchFamily="2"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152400"/>
            <a:ext cx="8915400" cy="430887"/>
          </a:xfrm>
          <a:prstGeom prst="rect">
            <a:avLst/>
          </a:prstGeom>
        </p:spPr>
        <p:txBody>
          <a:bodyPr wrap="square">
            <a:spAutoFit/>
          </a:bodyPr>
          <a:lstStyle/>
          <a:p>
            <a:pPr algn="r" rtl="1"/>
            <a:r>
              <a:rPr lang="fa-IR" sz="2200" b="1" dirty="0" smtClean="0">
                <a:solidFill>
                  <a:srgbClr val="FF0000"/>
                </a:solidFill>
                <a:cs typeface="B Nazanin" pitchFamily="2" charset="-78"/>
              </a:rPr>
              <a:t>میراث هایدگر</a:t>
            </a:r>
          </a:p>
        </p:txBody>
      </p:sp>
      <p:sp>
        <p:nvSpPr>
          <p:cNvPr id="8" name="Rectangle 7"/>
          <p:cNvSpPr/>
          <p:nvPr/>
        </p:nvSpPr>
        <p:spPr>
          <a:xfrm>
            <a:off x="3276600" y="914400"/>
            <a:ext cx="5715000" cy="1785104"/>
          </a:xfrm>
          <a:prstGeom prst="rect">
            <a:avLst/>
          </a:prstGeom>
        </p:spPr>
        <p:txBody>
          <a:bodyPr wrap="square">
            <a:spAutoFit/>
          </a:bodyPr>
          <a:lstStyle/>
          <a:p>
            <a:pPr algn="r" rtl="1"/>
            <a:r>
              <a:rPr lang="fa-IR" sz="2200" dirty="0" smtClean="0">
                <a:cs typeface="B Nazanin" pitchFamily="2" charset="-78"/>
              </a:rPr>
              <a:t>ساختارشکنی یا شالوده شکنی: </a:t>
            </a:r>
          </a:p>
          <a:p>
            <a:pPr algn="r" rtl="1"/>
            <a:r>
              <a:rPr lang="fa-IR" sz="2200" dirty="0" smtClean="0">
                <a:cs typeface="B Nazanin" pitchFamily="2" charset="-78"/>
              </a:rPr>
              <a:t>دریدا : «من با ساختار شکنى درواقع انتقام ادبیات را از فلسفه گرفتم و قلب فلسفه کلاسیک را نشانه رفتم. شالوده شکنى آخرین مدل نظریه هاى ادبى ـ فلسفى و نوعى نوهایدگرگرایى خطرناک است به همین دلیل باید با احتیاط با آن برخورد کرد…»</a:t>
            </a:r>
            <a:endParaRPr lang="en-US" sz="2200" dirty="0">
              <a:cs typeface="B Nazanin" pitchFamily="2" charset="-78"/>
            </a:endParaRPr>
          </a:p>
        </p:txBody>
      </p:sp>
      <p:sp>
        <p:nvSpPr>
          <p:cNvPr id="9" name="Rectangle 8"/>
          <p:cNvSpPr/>
          <p:nvPr/>
        </p:nvSpPr>
        <p:spPr>
          <a:xfrm>
            <a:off x="0" y="4691896"/>
            <a:ext cx="9144000" cy="1785104"/>
          </a:xfrm>
          <a:prstGeom prst="rect">
            <a:avLst/>
          </a:prstGeom>
        </p:spPr>
        <p:txBody>
          <a:bodyPr wrap="square">
            <a:spAutoFit/>
          </a:bodyPr>
          <a:lstStyle/>
          <a:p>
            <a:pPr algn="r" rtl="1"/>
            <a:r>
              <a:rPr lang="fa-IR" sz="2200" dirty="0" smtClean="0">
                <a:cs typeface="B Nazanin" pitchFamily="2" charset="-78"/>
              </a:rPr>
              <a:t>نوشته هاى او باعث شد تا تصورات معمول در مورد «متون»، معانى و مفاهیم متزلزل شود. دریدا فلسفه را در وهله اول نوشتار مى دانست و «نوشتار» و «فهم متن» دغدغه اصلى او بود. قصد او رمزآلود ساختن چیزى بود که افراد فکر مى کنند از کلمات مى فهمند. بازیهاى زبانى، تقابلهاى دوتایى واژگان، استعاره، ابهام و چندپهلویى از اصول «نوشتار» دریدا هستند. از نظر او نوشتار را همین تقابل ها مى سازند.</a:t>
            </a:r>
            <a:br>
              <a:rPr lang="fa-IR" sz="2200" dirty="0" smtClean="0">
                <a:cs typeface="B Nazanin" pitchFamily="2" charset="-78"/>
              </a:rPr>
            </a:br>
            <a:r>
              <a:rPr lang="fa-IR" sz="2200" dirty="0" smtClean="0">
                <a:cs typeface="B Nazanin" pitchFamily="2" charset="-78"/>
              </a:rPr>
              <a:t>همین امر باعث انتقادات شدید به او شد تا جایی که منتقدان نوشته های او را پوچ و سطحی می خوانند. </a:t>
            </a:r>
            <a:endParaRPr lang="en-US" sz="2200" dirty="0">
              <a:cs typeface="B Nazanin" pitchFamily="2" charset="-78"/>
            </a:endParaRPr>
          </a:p>
        </p:txBody>
      </p:sp>
      <p:sp>
        <p:nvSpPr>
          <p:cNvPr id="11" name="Rectangle 10"/>
          <p:cNvSpPr/>
          <p:nvPr/>
        </p:nvSpPr>
        <p:spPr>
          <a:xfrm>
            <a:off x="0" y="2971800"/>
            <a:ext cx="9144000" cy="1446550"/>
          </a:xfrm>
          <a:prstGeom prst="rect">
            <a:avLst/>
          </a:prstGeom>
        </p:spPr>
        <p:txBody>
          <a:bodyPr wrap="square">
            <a:spAutoFit/>
          </a:bodyPr>
          <a:lstStyle/>
          <a:p>
            <a:pPr algn="r" rtl="1"/>
            <a:r>
              <a:rPr lang="fa-IR" sz="2200" dirty="0" smtClean="0">
                <a:cs typeface="B Nazanin" pitchFamily="2" charset="-78"/>
              </a:rPr>
              <a:t>از نظر دریدا، هر متن هیچ مرجعی در واقعیت ندارد و به «دلالت ناب» نمى رسد و از سوى دیگر هیچ مؤلفى نه نیت آگاهانه دارد و نه اساساً قادر به اعمال نیت آگاهانه خویش است. از این رو، مؤلف را نیز نباید و نمى توان مرجع نهایى در تأویل متن به شمار آورد. آنچه باقى مى ماند چیزى نیست جز متن و تأثیرى که بر شعور مخاطبان خود دارد. علاوه براین سیاق کلام و سبک نوشتار بر محتواى متن، ارجحیت دارد. </a:t>
            </a:r>
            <a:endParaRPr lang="en-US" sz="2200" dirty="0">
              <a:cs typeface="B Nazanin" pitchFamily="2" charset="-78"/>
            </a:endParaRPr>
          </a:p>
        </p:txBody>
      </p:sp>
      <p:pic>
        <p:nvPicPr>
          <p:cNvPr id="35842" name="Picture 2" descr="http://vista.ir/include/articles/images/372cf3aa0d9892ab13f3fa700e72bbab.jpg"/>
          <p:cNvPicPr>
            <a:picLocks noChangeAspect="1" noChangeArrowheads="1"/>
          </p:cNvPicPr>
          <p:nvPr/>
        </p:nvPicPr>
        <p:blipFill>
          <a:blip r:embed="rId2" cstate="print"/>
          <a:srcRect/>
          <a:stretch>
            <a:fillRect/>
          </a:stretch>
        </p:blipFill>
        <p:spPr bwMode="auto">
          <a:xfrm>
            <a:off x="190500" y="228600"/>
            <a:ext cx="2857500" cy="2209801"/>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152400"/>
            <a:ext cx="8915400" cy="430887"/>
          </a:xfrm>
          <a:prstGeom prst="rect">
            <a:avLst/>
          </a:prstGeom>
        </p:spPr>
        <p:txBody>
          <a:bodyPr wrap="square">
            <a:spAutoFit/>
          </a:bodyPr>
          <a:lstStyle/>
          <a:p>
            <a:pPr algn="r" rtl="1"/>
            <a:r>
              <a:rPr lang="fa-IR" sz="2200" b="1" dirty="0" smtClean="0">
                <a:cs typeface="B Nazanin" pitchFamily="2" charset="-78"/>
              </a:rPr>
              <a:t>میراث هایدگر</a:t>
            </a:r>
          </a:p>
        </p:txBody>
      </p:sp>
      <p:sp>
        <p:nvSpPr>
          <p:cNvPr id="5" name="Rectangle 4"/>
          <p:cNvSpPr/>
          <p:nvPr/>
        </p:nvSpPr>
        <p:spPr>
          <a:xfrm>
            <a:off x="76200" y="2710696"/>
            <a:ext cx="8915400" cy="1785104"/>
          </a:xfrm>
          <a:prstGeom prst="rect">
            <a:avLst/>
          </a:prstGeom>
        </p:spPr>
        <p:txBody>
          <a:bodyPr wrap="square">
            <a:spAutoFit/>
          </a:bodyPr>
          <a:lstStyle/>
          <a:p>
            <a:pPr algn="r" rtl="1"/>
            <a:r>
              <a:rPr lang="fa-IR" sz="2200" dirty="0" smtClean="0">
                <a:cs typeface="B Nazanin" pitchFamily="2" charset="-78"/>
              </a:rPr>
              <a:t>او در آراء خود از فلسفه هایدگر تاثیر گرفته‌ و از مباحث هایدگر درباره ابزاری شدن معرفت و به خفا رفتن حقیقت بهره برده‌است. </a:t>
            </a:r>
          </a:p>
          <a:p>
            <a:pPr algn="r" rtl="1"/>
            <a:r>
              <a:rPr lang="fa-IR" sz="2200" dirty="0" smtClean="0">
                <a:cs typeface="B Nazanin" pitchFamily="2" charset="-78"/>
              </a:rPr>
              <a:t>فوکو به نقش قدرت و سلطه در نابود کردن سوژه انسانی و به حاشیه رانده شدن و مغلوب شدن انسان در ساختارهای تکنو-بوروکراتیک اشاره کرده و از مستولی شدن دانش درباره انسان بر خود انسان در عصر جدید و دانش مدرن سخن گفته‌است. </a:t>
            </a:r>
            <a:endParaRPr lang="fa-IR" sz="2200" dirty="0">
              <a:cs typeface="B Nazanin" pitchFamily="2" charset="-78"/>
            </a:endParaRPr>
          </a:p>
        </p:txBody>
      </p:sp>
      <p:pic>
        <p:nvPicPr>
          <p:cNvPr id="38914" name="Picture 2" descr="اندیشه و آثار میشل فوکو"/>
          <p:cNvPicPr>
            <a:picLocks noChangeAspect="1" noChangeArrowheads="1"/>
          </p:cNvPicPr>
          <p:nvPr/>
        </p:nvPicPr>
        <p:blipFill>
          <a:blip r:embed="rId2" cstate="print"/>
          <a:srcRect/>
          <a:stretch>
            <a:fillRect/>
          </a:stretch>
        </p:blipFill>
        <p:spPr bwMode="auto">
          <a:xfrm>
            <a:off x="228600" y="381000"/>
            <a:ext cx="3289300" cy="2133600"/>
          </a:xfrm>
          <a:prstGeom prst="rect">
            <a:avLst/>
          </a:prstGeom>
          <a:noFill/>
        </p:spPr>
      </p:pic>
      <p:sp>
        <p:nvSpPr>
          <p:cNvPr id="8" name="Rectangle 7"/>
          <p:cNvSpPr/>
          <p:nvPr/>
        </p:nvSpPr>
        <p:spPr>
          <a:xfrm>
            <a:off x="0" y="4911804"/>
            <a:ext cx="9067800" cy="1107996"/>
          </a:xfrm>
          <a:prstGeom prst="rect">
            <a:avLst/>
          </a:prstGeom>
        </p:spPr>
        <p:txBody>
          <a:bodyPr wrap="square">
            <a:spAutoFit/>
          </a:bodyPr>
          <a:lstStyle/>
          <a:p>
            <a:pPr algn="r" rtl="1"/>
            <a:r>
              <a:rPr lang="fa-IR" sz="2200" dirty="0" smtClean="0">
                <a:cs typeface="B Nazanin" pitchFamily="2" charset="-78"/>
              </a:rPr>
              <a:t>فوکو را مابعد ساختارگرا و مابعد نوگرا تلقی می‌کنند. مرزهای اصلی جهان اندیشه‌ی فوکو را پدیدارشناسی، هرمنیوتیک، ساختگرایی و مارکسیسم تشکیل می‌دهند. در دوران جوانیِ فوکو، دو گرایش فکری عمده در فرانسه رایج بود: یکی پدیدارشناسی و اگزیستانسیالیسم و دیگری مارکسیسم. </a:t>
            </a:r>
            <a:endParaRPr lang="en-US" sz="2200" dirty="0">
              <a:cs typeface="B Nazanin" pitchFamily="2" charset="-78"/>
            </a:endParaRPr>
          </a:p>
        </p:txBody>
      </p:sp>
      <p:sp>
        <p:nvSpPr>
          <p:cNvPr id="11" name="Rectangle 10"/>
          <p:cNvSpPr/>
          <p:nvPr/>
        </p:nvSpPr>
        <p:spPr>
          <a:xfrm>
            <a:off x="3581400" y="1135559"/>
            <a:ext cx="5334000" cy="769441"/>
          </a:xfrm>
          <a:prstGeom prst="rect">
            <a:avLst/>
          </a:prstGeom>
        </p:spPr>
        <p:txBody>
          <a:bodyPr wrap="square">
            <a:spAutoFit/>
          </a:bodyPr>
          <a:lstStyle/>
          <a:p>
            <a:pPr algn="r" rtl="1"/>
            <a:r>
              <a:rPr lang="fa-IR" dirty="0" smtClean="0">
                <a:solidFill>
                  <a:srgbClr val="FF0000"/>
                </a:solidFill>
                <a:cs typeface="B Titr" pitchFamily="2" charset="-78"/>
              </a:rPr>
              <a:t>پُل میشِل فوکو  </a:t>
            </a:r>
            <a:r>
              <a:rPr lang="fa-IR" sz="2200" dirty="0" smtClean="0">
                <a:cs typeface="B Nazanin" pitchFamily="2" charset="-78"/>
              </a:rPr>
              <a:t>۱۹۲۶ -  ۱۹۸۴) فیلسوف، تاریخدان و متفکر معاصر فرانسوی است. </a:t>
            </a:r>
            <a:endParaRPr lang="en-US" sz="2200" dirty="0">
              <a:cs typeface="B Nazanin" pitchFamily="2" charset="-78"/>
            </a:endParaRPr>
          </a:p>
        </p:txBody>
      </p:sp>
      <p:pic>
        <p:nvPicPr>
          <p:cNvPr id="7" name="Picture 6"/>
          <p:cNvPicPr/>
          <p:nvPr/>
        </p:nvPicPr>
        <p:blipFill>
          <a:blip r:embed="rId3"/>
          <a:stretch>
            <a:fillRect/>
          </a:stretch>
        </p:blipFill>
        <p:spPr>
          <a:xfrm>
            <a:off x="7770033" y="5841423"/>
            <a:ext cx="1353185" cy="952500"/>
          </a:xfrm>
          <a:prstGeom prst="rect">
            <a:avLst/>
          </a:prstGeom>
        </p:spPr>
      </p:pic>
      <p:sp>
        <p:nvSpPr>
          <p:cNvPr id="9" name="Rectangle 8"/>
          <p:cNvSpPr/>
          <p:nvPr/>
        </p:nvSpPr>
        <p:spPr>
          <a:xfrm>
            <a:off x="1104900" y="6317673"/>
            <a:ext cx="6400800" cy="535531"/>
          </a:xfrm>
          <a:prstGeom prst="rect">
            <a:avLst/>
          </a:prstGeom>
        </p:spPr>
        <p:txBody>
          <a:bodyPr wrap="square">
            <a:spAutoFit/>
          </a:bodyPr>
          <a:lstStyle/>
          <a:p>
            <a:pPr marR="225425" indent="36000" algn="ctr" rtl="1">
              <a:lnSpc>
                <a:spcPct val="80000"/>
              </a:lnSpc>
            </a:pPr>
            <a:r>
              <a:rPr lang="fa-IR" dirty="0">
                <a:solidFill>
                  <a:srgbClr val="000000"/>
                </a:solidFill>
                <a:latin typeface="B Mitra" panose="00000400000000000000" pitchFamily="2" charset="-78"/>
                <a:ea typeface="B Mitra" panose="00000400000000000000" pitchFamily="2" charset="-78"/>
                <a:cs typeface="B Mitra" panose="00000400000000000000" pitchFamily="2" charset="-78"/>
              </a:rPr>
              <a:t>کلیه حقوق این مطلب متعلق به بنیاد توسعه فردا بوده و استفاده از مطالب آن با ذکر منبع آزاد  میباشد. فایل الکترونیکی آن از سایت بنیاد به نشانی : </a:t>
            </a:r>
            <a:r>
              <a:rPr lang="en-US" dirty="0">
                <a:solidFill>
                  <a:srgbClr val="000000"/>
                </a:solidFill>
                <a:latin typeface="Sitka Subheading" panose="02000505000000020004" pitchFamily="2" charset="0"/>
                <a:ea typeface="Tahoma" panose="020B0604030504040204" pitchFamily="34" charset="0"/>
                <a:cs typeface="B Mitra" panose="00000400000000000000" pitchFamily="2" charset="-78"/>
                <a:hlinkClick r:id="rId4"/>
              </a:rPr>
              <a:t>www.farda.ir</a:t>
            </a:r>
            <a:r>
              <a:rPr lang="fa-IR" dirty="0">
                <a:solidFill>
                  <a:srgbClr val="000000"/>
                </a:solidFill>
                <a:latin typeface="B Mitra" panose="00000400000000000000" pitchFamily="2" charset="-78"/>
                <a:ea typeface="B Mitra" panose="00000400000000000000" pitchFamily="2" charset="-78"/>
                <a:cs typeface="B Mitra" panose="00000400000000000000" pitchFamily="2" charset="-78"/>
              </a:rPr>
              <a:t>  قابل دریافت است.</a:t>
            </a:r>
            <a:r>
              <a:rPr lang="fa-IR" dirty="0">
                <a:solidFill>
                  <a:srgbClr val="000000"/>
                </a:solidFill>
                <a:latin typeface="B Mitra" panose="00000400000000000000" pitchFamily="2" charset="-78"/>
                <a:ea typeface="Times New Roman" panose="02020603050405020304" pitchFamily="18" charset="0"/>
                <a:cs typeface="Times New Roman" panose="02020603050405020304" pitchFamily="18" charset="0"/>
              </a:rPr>
              <a:t> </a:t>
            </a:r>
            <a:endParaRPr lang="en-US" dirty="0">
              <a:solidFill>
                <a:srgbClr val="000000"/>
              </a:solidFill>
              <a:effectLst/>
              <a:latin typeface="B Mitra" panose="00000400000000000000" pitchFamily="2" charset="-78"/>
              <a:ea typeface="B Mitra" panose="00000400000000000000" pitchFamily="2" charset="-78"/>
              <a:cs typeface="B Mitra" panose="00000400000000000000" pitchFamily="2"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152400"/>
            <a:ext cx="8915400" cy="430887"/>
          </a:xfrm>
          <a:prstGeom prst="rect">
            <a:avLst/>
          </a:prstGeom>
        </p:spPr>
        <p:txBody>
          <a:bodyPr wrap="square">
            <a:spAutoFit/>
          </a:bodyPr>
          <a:lstStyle/>
          <a:p>
            <a:pPr algn="r" rtl="1"/>
            <a:r>
              <a:rPr lang="fa-IR" sz="2200" b="1" dirty="0" smtClean="0">
                <a:solidFill>
                  <a:srgbClr val="FF0000"/>
                </a:solidFill>
                <a:cs typeface="B Nazanin" pitchFamily="2" charset="-78"/>
              </a:rPr>
              <a:t>میراث هایدگر</a:t>
            </a:r>
          </a:p>
        </p:txBody>
      </p:sp>
      <p:pic>
        <p:nvPicPr>
          <p:cNvPr id="38914" name="Picture 2" descr="اندیشه و آثار میشل فوکو"/>
          <p:cNvPicPr>
            <a:picLocks noChangeAspect="1" noChangeArrowheads="1"/>
          </p:cNvPicPr>
          <p:nvPr/>
        </p:nvPicPr>
        <p:blipFill>
          <a:blip r:embed="rId2" cstate="print"/>
          <a:srcRect/>
          <a:stretch>
            <a:fillRect/>
          </a:stretch>
        </p:blipFill>
        <p:spPr bwMode="auto">
          <a:xfrm>
            <a:off x="609600" y="152400"/>
            <a:ext cx="2819400" cy="1828800"/>
          </a:xfrm>
          <a:prstGeom prst="rect">
            <a:avLst/>
          </a:prstGeom>
          <a:noFill/>
        </p:spPr>
      </p:pic>
      <p:sp>
        <p:nvSpPr>
          <p:cNvPr id="7" name="Rectangle 6"/>
          <p:cNvSpPr/>
          <p:nvPr/>
        </p:nvSpPr>
        <p:spPr>
          <a:xfrm>
            <a:off x="304800" y="2853668"/>
            <a:ext cx="8763000" cy="2462213"/>
          </a:xfrm>
          <a:prstGeom prst="rect">
            <a:avLst/>
          </a:prstGeom>
        </p:spPr>
        <p:txBody>
          <a:bodyPr wrap="square">
            <a:spAutoFit/>
          </a:bodyPr>
          <a:lstStyle/>
          <a:p>
            <a:pPr algn="r" rtl="1"/>
            <a:r>
              <a:rPr lang="fa-IR" sz="2200" dirty="0" smtClean="0">
                <a:cs typeface="B Nazanin" pitchFamily="2" charset="-78"/>
              </a:rPr>
              <a:t>منظومه‌ی فکری‌ای که فوکو خود ترجیح می‌داد، عنوانی چون «دیرینه شناسی» و بعدها در یک رویکرد دیگر «تبار شناسی» را بر آن نهد. عنوانی که گره خورده به نام نیچه است. </a:t>
            </a:r>
          </a:p>
          <a:p>
            <a:pPr algn="r" rtl="1"/>
            <a:r>
              <a:rPr lang="fa-IR" sz="2200" dirty="0" smtClean="0">
                <a:cs typeface="B Nazanin" pitchFamily="2" charset="-78"/>
              </a:rPr>
              <a:t>برخی از متفکرین، برجسته‌ترین دستاورد فوکو را، مطرح نمودنِ روابطِ «قدرت و معرفت» می‌دانند.</a:t>
            </a:r>
          </a:p>
          <a:p>
            <a:pPr algn="r" rtl="1"/>
            <a:r>
              <a:rPr lang="fa-IR" sz="2200" dirty="0" smtClean="0">
                <a:cs typeface="B Nazanin" pitchFamily="2" charset="-78"/>
              </a:rPr>
              <a:t>در تعبیرهای گوناگون، وی را «فرزند ناخلف ساختگرایی»، دیرینه شناس فرهنگ غرب، پوچ انگار و ویرانگر علوم اجتماعی رایج خوانده‌اند.</a:t>
            </a:r>
          </a:p>
          <a:p>
            <a:pPr algn="r" rtl="1"/>
            <a:r>
              <a:rPr lang="fa-IR" sz="2200" dirty="0" smtClean="0">
                <a:cs typeface="B Nazanin" pitchFamily="2" charset="-78"/>
              </a:rPr>
              <a:t>فوکو البته هیچ گاه در یک قالب باقی نماند، و خودش گفته است؛ «از من نپرسید کی هستم و از من نخواهید همان کس باقی بمانم.» </a:t>
            </a:r>
            <a:endParaRPr lang="en-US" sz="2200" dirty="0">
              <a:cs typeface="B Nazanin" pitchFamily="2" charset="-78"/>
            </a:endParaRPr>
          </a:p>
        </p:txBody>
      </p:sp>
      <p:sp>
        <p:nvSpPr>
          <p:cNvPr id="9" name="Rectangle 8"/>
          <p:cNvSpPr/>
          <p:nvPr/>
        </p:nvSpPr>
        <p:spPr>
          <a:xfrm>
            <a:off x="228600" y="2084227"/>
            <a:ext cx="8839200" cy="769441"/>
          </a:xfrm>
          <a:prstGeom prst="rect">
            <a:avLst/>
          </a:prstGeom>
        </p:spPr>
        <p:txBody>
          <a:bodyPr wrap="square">
            <a:spAutoFit/>
          </a:bodyPr>
          <a:lstStyle/>
          <a:p>
            <a:pPr algn="r" rtl="1"/>
            <a:r>
              <a:rPr lang="fa-IR" sz="2200" dirty="0" smtClean="0">
                <a:cs typeface="B Nazanin" pitchFamily="2" charset="-78"/>
              </a:rPr>
              <a:t>پساساختارگرایان با اخذ مفاهیمی از نیچه و روانکاوی بر اهمیت زبان تأکید کردند. به طور کلی اینان نیز همانند ساختارگرایان می‌کوشند از سوژه مرکززدایی کنند و معتقدند سوژه‌ها مخلوق گفتمان‌ها هستند.</a:t>
            </a:r>
            <a:endParaRPr lang="en-US" sz="2200" dirty="0">
              <a:cs typeface="B Nazanin" pitchFamily="2" charset="-78"/>
            </a:endParaRPr>
          </a:p>
        </p:txBody>
      </p:sp>
      <p:sp>
        <p:nvSpPr>
          <p:cNvPr id="10" name="Rectangle 9"/>
          <p:cNvSpPr/>
          <p:nvPr/>
        </p:nvSpPr>
        <p:spPr>
          <a:xfrm>
            <a:off x="-152400" y="5273754"/>
            <a:ext cx="9220200" cy="1107996"/>
          </a:xfrm>
          <a:prstGeom prst="rect">
            <a:avLst/>
          </a:prstGeom>
        </p:spPr>
        <p:txBody>
          <a:bodyPr wrap="square">
            <a:spAutoFit/>
          </a:bodyPr>
          <a:lstStyle/>
          <a:p>
            <a:pPr algn="r" rtl="1"/>
            <a:r>
              <a:rPr lang="fa-IR" sz="2200" dirty="0" smtClean="0">
                <a:cs typeface="B Nazanin" pitchFamily="2" charset="-78"/>
              </a:rPr>
              <a:t>به لحاظ نظری، فوکو از طریق تحلیل تاریخی «گفتمان» های مختلفی نظیر جنون، پزشکی، زندان‌ها به تبیین مسائل مربوط به قدرت می‌پردازد و به لحاظ روش شناختی، به طرزی خلاقانه از دو ابزار تحلیلی دیرینه شناسی و تبارشناسی استفاده می‌کند.</a:t>
            </a:r>
            <a:endParaRPr lang="en-US" sz="2200" dirty="0">
              <a:cs typeface="B Nazanin" pitchFamily="2" charset="-78"/>
            </a:endParaRPr>
          </a:p>
        </p:txBody>
      </p:sp>
      <p:pic>
        <p:nvPicPr>
          <p:cNvPr id="8" name="Picture 7"/>
          <p:cNvPicPr/>
          <p:nvPr/>
        </p:nvPicPr>
        <p:blipFill>
          <a:blip r:embed="rId3"/>
          <a:stretch>
            <a:fillRect/>
          </a:stretch>
        </p:blipFill>
        <p:spPr>
          <a:xfrm>
            <a:off x="18415" y="5905500"/>
            <a:ext cx="1353185" cy="9525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7861</TotalTime>
  <Words>5166</Words>
  <Application>Microsoft Office PowerPoint</Application>
  <PresentationFormat>On-screen Show (4:3)</PresentationFormat>
  <Paragraphs>248</Paragraphs>
  <Slides>29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29</vt:i4>
      </vt:variant>
    </vt:vector>
  </HeadingPairs>
  <TitlesOfParts>
    <vt:vector size="38" baseType="lpstr">
      <vt:lpstr>Arial</vt:lpstr>
      <vt:lpstr>B Mitra</vt:lpstr>
      <vt:lpstr>B Nazanin</vt:lpstr>
      <vt:lpstr>B Titr</vt:lpstr>
      <vt:lpstr>Calibri</vt:lpstr>
      <vt:lpstr>Sitka Subheading</vt:lpstr>
      <vt:lpstr>Tahoma</vt:lpstr>
      <vt:lpstr>Times New Roman</vt:lpstr>
      <vt:lpstr>Office Theme</vt:lpstr>
      <vt:lpstr>بسم الله الرحمن الرحیم</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گزارش پیشرفت یکم</dc:title>
  <dc:creator>Fooladgar</dc:creator>
  <cp:lastModifiedBy>Administrator</cp:lastModifiedBy>
  <cp:revision>176</cp:revision>
  <dcterms:created xsi:type="dcterms:W3CDTF">2013-11-11T06:17:32Z</dcterms:created>
  <dcterms:modified xsi:type="dcterms:W3CDTF">2016-01-25T09:58:35Z</dcterms:modified>
</cp:coreProperties>
</file>