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98" r:id="rId3"/>
    <p:sldId id="310" r:id="rId4"/>
    <p:sldId id="260" r:id="rId5"/>
    <p:sldId id="299" r:id="rId6"/>
    <p:sldId id="272" r:id="rId7"/>
    <p:sldId id="259" r:id="rId8"/>
    <p:sldId id="261" r:id="rId9"/>
    <p:sldId id="262" r:id="rId10"/>
    <p:sldId id="300" r:id="rId11"/>
    <p:sldId id="301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306" r:id="rId24"/>
    <p:sldId id="30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309" r:id="rId36"/>
    <p:sldId id="304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305" r:id="rId45"/>
    <p:sldId id="295" r:id="rId46"/>
    <p:sldId id="296" r:id="rId47"/>
    <p:sldId id="297" r:id="rId48"/>
    <p:sldId id="313" r:id="rId49"/>
    <p:sldId id="314" r:id="rId50"/>
    <p:sldId id="303" r:id="rId51"/>
    <p:sldId id="311" r:id="rId52"/>
    <p:sldId id="312" r:id="rId53"/>
    <p:sldId id="315" r:id="rId54"/>
    <p:sldId id="316" r:id="rId55"/>
    <p:sldId id="317" r:id="rId56"/>
    <p:sldId id="318" r:id="rId57"/>
    <p:sldId id="319" r:id="rId58"/>
    <p:sldId id="320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3C9E-7F1A-4BAE-A52D-310437F3B28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EDBDA-A07D-469C-896A-CE009107A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rda.i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ganjoor.net/moulavi/masnavi/" TargetMode="External"/><Relationship Id="rId2" Type="http://schemas.openxmlformats.org/officeDocument/2006/relationships/hyperlink" Target="http://ganjoor.net/moulavi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ganjoor.net/moulavi/masnavi/daftar3/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rda.i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4572000" cy="1012825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زوایای تاریک حکمت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784053"/>
            <a:ext cx="2057400" cy="6858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پیتر کینگزلی</a:t>
            </a:r>
          </a:p>
        </p:txBody>
      </p:sp>
      <p:pic>
        <p:nvPicPr>
          <p:cNvPr id="4" name="Picture 3" descr="جلد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9474" y="381000"/>
            <a:ext cx="3145925" cy="4800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6059210"/>
            <a:ext cx="64008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5425" indent="36000" algn="ctr" rtl="1">
              <a:lnSpc>
                <a:spcPct val="80000"/>
              </a:lnSpc>
            </a:pPr>
            <a:r>
              <a:rPr lang="fa-IR" dirty="0">
                <a:solidFill>
                  <a:srgbClr val="000000"/>
                </a:solidFill>
                <a:latin typeface="B Mitra" panose="00000400000000000000" pitchFamily="2" charset="-78"/>
                <a:ea typeface="B Mitra" panose="00000400000000000000" pitchFamily="2" charset="-78"/>
                <a:cs typeface="B Mitra" panose="00000400000000000000" pitchFamily="2" charset="-78"/>
              </a:rPr>
              <a:t>کلیه حقوق این مطلب متعلق به بنیاد توسعه فردا بوده و استفاده از مطالب آن با ذکر منبع آزاد  میباشد. فایل الکترونیکی آن از سایت بنیاد به نشانی : </a:t>
            </a:r>
            <a:r>
              <a:rPr lang="en-US" dirty="0">
                <a:solidFill>
                  <a:srgbClr val="000000"/>
                </a:solidFill>
                <a:latin typeface="Sitka Subheading" panose="02000505000000020004" pitchFamily="2" charset="0"/>
                <a:ea typeface="Tahoma" panose="020B0604030504040204" pitchFamily="34" charset="0"/>
                <a:cs typeface="B Mitra" panose="00000400000000000000" pitchFamily="2" charset="-78"/>
                <a:hlinkClick r:id="rId3"/>
              </a:rPr>
              <a:t>www.farda.ir</a:t>
            </a:r>
            <a:r>
              <a:rPr lang="fa-IR" dirty="0">
                <a:solidFill>
                  <a:srgbClr val="000000"/>
                </a:solidFill>
                <a:latin typeface="B Mitra" panose="00000400000000000000" pitchFamily="2" charset="-78"/>
                <a:ea typeface="B Mitra" panose="00000400000000000000" pitchFamily="2" charset="-78"/>
                <a:cs typeface="B Mitra" panose="00000400000000000000" pitchFamily="2" charset="-78"/>
              </a:rPr>
              <a:t>  قابل دریافت است.</a:t>
            </a:r>
            <a:r>
              <a:rPr lang="fa-IR" dirty="0">
                <a:solidFill>
                  <a:srgbClr val="000000"/>
                </a:solidFill>
                <a:latin typeface="B Mitra" panose="000004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0000"/>
              </a:solidFill>
              <a:effectLst/>
              <a:latin typeface="B Mitra" panose="00000400000000000000" pitchFamily="2" charset="-78"/>
              <a:ea typeface="B Mitra" panose="00000400000000000000" pitchFamily="2" charset="-78"/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7770033" y="5860876"/>
            <a:ext cx="1353185" cy="95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فلسفه اشراق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105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در فلسفه اسلامی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، شهاب الدین سهروردی را شیخ اشراق و بنیان گذار فلسفه اشراق می دانند.</a:t>
            </a:r>
            <a:endParaRPr kumimoji="0" lang="fa-IR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او افلاطون را اشراقی می دانست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اشراقیان، استدلال عقلی را در حکمت الهی کافی نمی دانستند و سلوک قلبی و مجاهدت نفس و تصفیه آن را برای کشف حقایق ضروری و لازم می دانستند.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ولی فارابی و بوعلی سینا که قبل از سهروردی بودند، افلاطون را اهل حکمت ذوقی و اشراقی نمی دانستند.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از طرفی برتراند راسل در تاریخ فلسفه از ترکیب تعقل و اشراق در فلسفه افلاطون یاد می کند.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فیثاغورث که پیش از افلاطون بوده است روش اشراقی داشته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فلسفه اشراق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3340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سیر حکمت در اروپا (محمد علی فروغی 1310) ، عشق افلاطونی: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Titr" pitchFamily="2" charset="-78"/>
              </a:rPr>
              <a:t>روح پیش از آمدن به دنیا، زیبایی مطلق را دیده و در این دنیا با دیدن زیبایی ظاهری به یاد آن افتاده و غم هجران به او دست می دهد. عشق حقیقی مایه</a:t>
            </a:r>
            <a:r>
              <a:rPr kumimoji="0" lang="fa-IR" sz="2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Titr" pitchFamily="2" charset="-78"/>
              </a:rPr>
              <a:t> ادراک اشراقی و دریافت زندگی جاوید می شود. </a:t>
            </a:r>
            <a:endParaRPr kumimoji="0" lang="fa-IR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B Titr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افلاطون نظریه مثل را مطرح می کند و میرفندرسکی در دوره صفویه از طرفداران این نظریه بوده: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چرخ با این اختران نغز و خوش و زیباستی        صورتی در زیر دارد آنچه در بالاستی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صورت زیرین اگر با نردبان معرفت                  بر رود بالا همی با اصل خود یکتاستی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درباره کتاب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105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موضوع</a:t>
            </a:r>
            <a:r>
              <a:rPr lang="fa-IR" sz="2500" b="1" dirty="0" smtClean="0">
                <a:solidFill>
                  <a:srgbClr val="FF0000"/>
                </a:solidFill>
                <a:cs typeface="B Titr" pitchFamily="2" charset="-78"/>
              </a:rPr>
              <a:t> کتاب ،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نه واقعیت و نه خیال بلکه چیزی عجیب تر از هر دو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درباره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فریب مطلق جهانی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که در آن زندگی می کنیم و آنچه که در پس آن است. درباره خود ماست.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موضوعاتش غریب است ولی آنچه از همه غریب تر است از همه به ما نزدیک تر است.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هدف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: به خاطر آوردن آنچه که فراموش کرده ایم (با اراده کسانی یا از سر عدم ادراک و یا بنا به مصلحت)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این فرایند </a:t>
            </a:r>
            <a:r>
              <a:rPr lang="fa-IR" sz="2500" b="1" dirty="0" smtClean="0">
                <a:solidFill>
                  <a:srgbClr val="FF0000"/>
                </a:solidFill>
                <a:cs typeface="B Titr" pitchFamily="2" charset="-78"/>
              </a:rPr>
              <a:t>آگاهی،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عمیقا شفا بخش است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. (مشکل برداشت سطحی ما از شفا ست)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آنچه که می خواهیم شفا یابد همانست که با مقاومت در برابر درد و رنج آن، ما را شفا خواهد داد.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بدنبال شفا از بیماری هستیم ولی میان بیماری رشد می کنیم و از خودپسندی شفا می یابیم.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500" b="1" dirty="0" smtClean="0">
                <a:solidFill>
                  <a:srgbClr val="FF0000"/>
                </a:solidFill>
                <a:cs typeface="B Titr" pitchFamily="2" charset="-78"/>
              </a:rPr>
              <a:t>ما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در آرزوی چه هستیم؟ این داستان درباره همان اشتیاق است.  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1-1 نیاکان ما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105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اگر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بخت یار باشد 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در بعضی از مراحل زندگی به بن بست می رسیم.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آن وقت اگر آماده باشی به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کشف درون 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می پردازی (کاری که همواره در آرزویش بوده ای ولی نمی دانستی)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اگر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بخت یار نباشد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، هنگام مرگ به این مرحله می رسی.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بشر شان افسانه ای دارد و کسر شانش فراموشی خود و چنگ اندازی به مسائل ناچیز است.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زندگی با حواس پنج گانه هرگز وجود ما را متحقق نمی سازد.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(رنه دکارت فرانسوی (1598) – پدر فلسفه جدید غرب: برای مقابله با موج دوم شک گرایی که حاصل افکار مونتنی بود به بنا نهادن پایه هایی خلل ناپذیر برای فلسفه پرداخت و با جمله: شک می کنم پس هستم یا می اندیشم پس هستم (</a:t>
            </a:r>
            <a:r>
              <a:rPr lang="en-US" sz="2800" dirty="0" smtClean="0">
                <a:solidFill>
                  <a:schemeClr val="tx1"/>
                </a:solidFill>
                <a:cs typeface="B Nazanin" pitchFamily="2" charset="-78"/>
              </a:rPr>
              <a:t>Cogito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)، با شک گرایی مبارزه کرد و زمینه ساز بروز روش های تجربی و حسی به جای قیاسی و عقلی شد. این مسیر در ادامه با افکار فرانسیس بیکن انگلیسی به عدم پذیرش فلسفه اولی یا مابعدالطبیعه به عنوان یک علم منجر شد. )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0" y="-22225"/>
            <a:ext cx="3733800" cy="600249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نیاکان ما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33400"/>
            <a:ext cx="9067800" cy="5867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برای رشد کردن باید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پیش از آنکه بمیریم با مرگ روبرو شویم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(رسول الله صلی الله علیه و آله: موتوا قبل ان تموتوا )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شیخ محمود شبستری: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بمیر ای بی خبر گر می توانی    به مرگی کان به است از زندگانی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بمیر از باطل و زنده به حق باش    چو هستی طالب حق زین نسق باش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بدانی گر بمیری اندرین تو    که موتو این بود قبل ان تموتوا</a:t>
            </a:r>
            <a:endParaRPr kumimoji="0" lang="fa-IR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فرهنگ غربی با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والا شمردن هر آنچه عاری از اهمیت است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جلوی رشد و کامیابی ما را می گیرد. </a:t>
            </a:r>
            <a:endParaRPr kumimoji="0" lang="fa-IR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به همین دلیل بیش از 100 سال است تشنگان معنویت در غرب به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ادیان شرقی و اعتقادات قبیله ای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روی آورده اند. (در این کتاب تا حدی ، این اقبال از جنبه عملی مد نظر بوده است)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ولی ما به غرب تعلق داریم و با جستجوی در شرق به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آوارگان فرهنگی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بدل می شویم.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سنتی معنوی </a:t>
            </a: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در ریشه های تمدن غربی وجود دارد. </a:t>
            </a: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600" b="1" dirty="0" smtClean="0">
                <a:solidFill>
                  <a:srgbClr val="FF0000"/>
                </a:solidFill>
                <a:cs typeface="B Titr" pitchFamily="2" charset="-78"/>
              </a:rPr>
              <a:t>نیچه</a:t>
            </a:r>
            <a:r>
              <a:rPr lang="fa-IR" sz="2600" b="1" dirty="0" smtClean="0">
                <a:solidFill>
                  <a:srgbClr val="FF0000"/>
                </a:solidFill>
                <a:cs typeface="B Titr" pitchFamily="2" charset="-78"/>
              </a:rPr>
              <a:t>: برادران من! شما را قسم می دهم که ایمان خود را به زمین حفظ کنید و سخنان کسانی را که به شما از امیدها و آمال فوق زمینی سخن می گویند باور نکنید، آنها مسموم هستند (چنین گفت زرتشت)</a:t>
            </a:r>
            <a:endParaRPr lang="fa-IR" sz="2600" b="1" dirty="0">
              <a:solidFill>
                <a:srgbClr val="FF0000"/>
              </a:solidFill>
              <a:cs typeface="B Titr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0" y="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نیاکان ما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762000"/>
            <a:ext cx="9067800" cy="5867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نیاکان ما به شدت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اهل عمل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بودند و شالوده نظام کنونی غرب را با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دانشی نشات گرفته از خردی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حقیقی شکل دادند. این نظام شامل شیمی، فیزیک، ستاره شناسی، زیست شناسی و ... می باشد.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آنها می دانستند که ممکن است درک نشوند. همین طور هم شد و اکنون چیزی از آنان بر جای نمانده است.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ما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راهنمای استفاده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از موهبت های خدادادی را دور انداخته ایم.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آنچه اکنون مهم است،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اتصال مجدد به آن سنت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است که البته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بهایی دارد و آن خود ما ست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 این تنها راه پیشرفت است.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ما مجبور نیستیم به فرهنگ های دیگر رو بیاوریم، بلکه هر آنچه نیاز داریم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درون خودمان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است و نیازمند یک تلنگر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500" b="1" dirty="0" smtClean="0">
                <a:solidFill>
                  <a:srgbClr val="FF0000"/>
                </a:solidFill>
                <a:cs typeface="B Titr" pitchFamily="2" charset="-78"/>
              </a:rPr>
              <a:t>سنت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برای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تکریم و تقدیس شدن بوجود نیامده بلکه برای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بازگرداندن انسان به وطن آمده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این کتاب در مورد </a:t>
            </a:r>
            <a:r>
              <a:rPr lang="fa-IR" sz="2500" b="1" dirty="0">
                <a:solidFill>
                  <a:srgbClr val="FF0000"/>
                </a:solidFill>
                <a:cs typeface="B Titr" pitchFamily="2" charset="-78"/>
              </a:rPr>
              <a:t>مردمانی ست که همه چیز را از مردم تحت آموزش خود گرفتند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 در عوض هیچ چیز قابل تصوری به آنان ندادند.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نیاکان ما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900" b="1" dirty="0">
                <a:solidFill>
                  <a:srgbClr val="FF0000"/>
                </a:solidFill>
                <a:cs typeface="B Titr" pitchFamily="2" charset="-78"/>
              </a:rPr>
              <a:t>ما موجوداتی کهن و باستانی هستیم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 امروز این دانش </a:t>
            </a:r>
            <a:r>
              <a:rPr lang="fa-IR" sz="1900" b="1" dirty="0" smtClean="0">
                <a:solidFill>
                  <a:srgbClr val="FF0000"/>
                </a:solidFill>
                <a:cs typeface="B Titr" pitchFamily="2" charset="-78"/>
              </a:rPr>
              <a:t>ما چه هستیم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، در حال نابودی ست.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900" b="1" dirty="0">
                <a:solidFill>
                  <a:srgbClr val="FF0000"/>
                </a:solidFill>
                <a:cs typeface="B Titr" pitchFamily="2" charset="-78"/>
              </a:rPr>
              <a:t>ما همان گذشته ایم و فرداهای ما در گذشته پایه ریزی شده اند.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وقتی می توانیم به سوی آینده حرکت کنیم، که بازگردیم و با گذشته روبرو شویم.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پس </a:t>
            </a:r>
            <a:r>
              <a:rPr lang="fa-IR" sz="1900" b="1" dirty="0">
                <a:solidFill>
                  <a:srgbClr val="FF0000"/>
                </a:solidFill>
                <a:cs typeface="B Titr" pitchFamily="2" charset="-78"/>
              </a:rPr>
              <a:t>از نیاکان نیاکان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خود شروع می کنیم.</a:t>
            </a:r>
          </a:p>
          <a:p>
            <a:pPr lvl="0"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200" b="1" dirty="0" smtClean="0">
                <a:solidFill>
                  <a:srgbClr val="FF0000"/>
                </a:solidFill>
                <a:cs typeface="B Titr" pitchFamily="2" charset="-78"/>
              </a:rPr>
              <a:t>ما چه هستیم از زبان مولوی: </a:t>
            </a:r>
            <a:endParaRPr lang="fa-IR" sz="2200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منبسط بودیم یک گوهر همه             بی سر و بی پا بدیم آن سر همه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یک گوهر بودیم همچون آفتاب            بی گره بودیم و صافی همچو آب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چون به صورت آمد آن نور سره             شد عدد چون سایه های کنگره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کنگره ویران کنید از منجنیق             تا رود فرق از میان این فریق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1-2 فوکایا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فوکایا شهر کوچکی در ساحل غربی ترکیه و شمال ازمیر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اهالی فوکایا (فوکائین ها)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تاجر، کاشف و دزد دریایی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بودند.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وایکینگ های عهد عتیق (جنگجویان سده نه و ده میلادی که به اروپا یورش می بردند و نسبت به آیین خود سرسخت بودند و از جنگیدن لذت برده و مست می شدند.)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فوکایی ها در قرون ششم و هفتم قبل از میلاد به سواحل غربی آفریقا و فرانسه و اسکاتلند مهاجرت کردند.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فوکایا یعنی شهر فک ها که دوزیست هستند. فوکایی ها هم روی آب زندگی می کردند.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1-3 سفر به غرب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حمله ایرانیان به فوکایا (ایران راضی به تجارت نبود و خود فوکایا را می خواست، ساختن دژ و فرار شبانه به دریا)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معبد دلفی و مشورت با آپولو (یافتن الهام در سطح مادی)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مشغول ساختن شهری در سیرنوس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ملاقات مرد بیگانه ای از پوسیدونیا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الهام را باید در سطح اسطوره ای می یافتید نه مادی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ساختن معبدی برای سیرنوس (پسر هراکلس)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شهر ولیا (در نزدیکی پوسیدونیا) و سکونت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تغییر دنیا</a:t>
            </a: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1-4 قصه پریان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بنای شهر ولیا (توسط هرودوت -بزرگترین دروغگوی تاریخ- پدر تاریخ غرب هم بیان شده)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دروغ و جایگاه آن در یونان باستان- نوشتن از روی الهام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مرد بیگانه دارای خرد مبتنی بر الهام بوده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پوسیدونیا سرزمین هراکلس (قهرمان افسانه ای یونان و پسر هراکلس، سیرنوس)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سرچشمه فلسفه غرب از ولیا- عشق به خرد ولی تبدیل شده به ...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معنای حقیقی و کنونی فلسفه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تمرکز این کتاب به افلاطون و ارسطو و فیلسوفان قبل از آنان</a:t>
            </a: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76200"/>
            <a:ext cx="1066800" cy="6096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سرآغاز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609600"/>
            <a:ext cx="7467600" cy="6172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به نام خداوند جان آفرین	                       حکیم سخن در زبان آفرین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جهان متفق بر الهیتش	                       فرو مانده از کنه ماهیتش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بشر ماورای جلالش نیافت	                       بصر منتهای جمالش نیافت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نه بر اوج ذاتش پرد مرغ وهم 	                       نه در ذیل وصفش رسد دست فهم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درین ورطه کشتی فرو شد هزار		         که پیدا نشد تخته ای برکنار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نه هر جای، مرکب توان تاختن                         که جاها، سپر باید انداختن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اگر طالبی کین زمین طی کنی                         نخست اسب باز آمدن پی کنی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تامل در آئینه ی دل کنی                                صفایی به تدریج حاصل کنی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مگر بوئی از عشق مستت کند                           طلبکار عهد الستت کند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بپای طلب ره بدانجا بری                                 وز آنجا به بال محبت پری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بدرد یقین پرده های خیال                               نماند سرا پرده الا جلال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دگر مرکب عقل را پویه نیست                          عنانش بگیرد تحیر که بیست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خلاف پیمبر(ص) کسی ره گزید                        که هرگز به منزل نخواهد رسید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1-5 آنچه مفقود شده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039004"/>
            <a:ext cx="8763000" cy="5209396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آنچه که در وجود ما مفقود شده است و هیچ چیز دیگر جای آنرا نمی گیرد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حقیقت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خواسته های کوچک و خطر برآورده شدن – سیر نمی شویم ، پر نمی شویم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 ملاهادی سبزواری: الانسان لایصل الی حد الا و قد یتجاوز عنه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کسانی که درونشان را مملو از نیاز حقیقی می کردند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فرق میان ما و عرفا: آنها با چیزی که ما از آن فرار می کنیم، مواجه می شوند.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هنر جایگزینی و بدلسازی فرهنگ غربی این خلاء را به ظاهر پر می کند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مردی که در زیر افکار ما آرمیده (سقراط)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سقراط استاد افلاطون و مخترع منطق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نفوذ سقراط بر افلاطون – افلاطون بیانگر نظریات استادش بوده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ولی افلاطون و ارسطو قهرمانان فرهنگ ما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شدند</a:t>
            </a: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هر چه پیش می رویم نظر ما در مورد آغاز فلسفه متزلزل می شود و فقط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پارمنیدس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قطعی ست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153400" y="6096000"/>
            <a:ext cx="969818" cy="71737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1-6 کشتن پدر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افلاطون، داستان پارمنیدس را می نویسد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مرد پیری که با سقراط جوان در مورد موضوعات فلسفی مباحثه می کند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نماینده پارمنیدس زنون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وارثان پارمنیدس، سقراط و افلاطون نه زنون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شوخی کشتن پدر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رابطه پدر و پسر در یونان باستان، رابطه ای اسطوره ای و مقدس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جنایت اسطوره ای پدر کشی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افلاطون چه چیزی را می خواهد بکشد؟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واقعیت وجودی پارمنیدس را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آیا افلاطون موفق شد؟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 در آن زمان بله ولی اکنون پارمنیدس راهش را یافته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 ما فقدان اندیشه های او را احساس می کنیم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2-1 آغاز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شعر پارمنیدس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سه بخش شعر (سفر به طرف الهه ای بی نام-آموزه های الهه در مورد هستی-حال می خواهم تو را فریب دهم)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سفر به تاریکی و اعماق جهان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عالم سفلی ، جایی که پایه های بهشت و زمین آنجاست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سبک غیر مستقیم شعر و یونان باستان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سفر پارمنیدس -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مسیر مرگ خودش بود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متن شعر پارمنیدس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درستی و عدالت در شعر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2-1 آغاز - شعر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990600"/>
            <a:ext cx="8763000" cy="56388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مادیان ها مرا بردند - تا دورترین افق ها – تا جاده های افسانه ای الوهیت – مرا برکشیدند – جاده هایی که مردان معرفت را – از مسیر تاریک ناشناخته ها عبور می دهند – مادیان ها می دانستند – که مرا به کجا می برند – سوار بر ارابه ای که زنان جوان راهنمای آن بودند – از محور چرخ های مدور – </a:t>
            </a:r>
            <a:r>
              <a:rPr lang="fa-IR" sz="2600" dirty="0" smtClean="0">
                <a:solidFill>
                  <a:srgbClr val="FF0000"/>
                </a:solidFill>
                <a:cs typeface="B Titr" pitchFamily="2" charset="-78"/>
              </a:rPr>
              <a:t>آوای نی بر می خاست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– و هر چه چابکتر ره می سپردند – زنان جوان، دخترکان، </a:t>
            </a:r>
            <a:r>
              <a:rPr lang="fa-IR" sz="2600" dirty="0" smtClean="0">
                <a:solidFill>
                  <a:srgbClr val="FF0000"/>
                </a:solidFill>
                <a:cs typeface="B Titr" pitchFamily="2" charset="-78"/>
              </a:rPr>
              <a:t>دختران خورشید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– که طبقات شب را برای نور ترک گفته بودند – حجابهایشان را با دست از چهره هاشان پس می زدند – دروازه هایی هستند که معبر شبان و روزان را پاس می دارند – زنجیر شده – بین کتیبه ی سر در و آستانه سنگی – که </a:t>
            </a:r>
            <a:r>
              <a:rPr lang="fa-IR" sz="2600" dirty="0" smtClean="0">
                <a:solidFill>
                  <a:srgbClr val="FF0000"/>
                </a:solidFill>
                <a:cs typeface="B Titr" pitchFamily="2" charset="-78"/>
              </a:rPr>
              <a:t>بهشت های بیشمار بر فراز آنها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– پشت درهای عظیم غنوده اند – و کلیدهاشان (که گاه می گشاید و گاه می بندد) – در دست </a:t>
            </a:r>
            <a:r>
              <a:rPr lang="fa-IR" sz="2600" dirty="0" smtClean="0">
                <a:solidFill>
                  <a:srgbClr val="FF0000"/>
                </a:solidFill>
                <a:cs typeface="B Titr" pitchFamily="2" charset="-78"/>
              </a:rPr>
              <a:t>فرشته ی عدالت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است – او که همواره تقاضای بازگشت های دقیق دارد -  با کلماتی اغواگر – دخترکان، زیرکانه او را وامی دارند تا – لحظه ای به خاطر آنان – چفت در را بگشاید – و هنگامیکه دروازه ها گشوده می شوند – آنان با ناخن و چنگال های خویش – یک به یک در نی های خویش – شکافی می سازند -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2-1 آغاز - شعر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990600"/>
            <a:ext cx="8763000" cy="5486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مستقیم و صاف – و دخترکان می آویزند – به ارابه و اسبان – مستقیم و صاف – به طرف پایین جاده می رانند – الهه به من خوش آمد می گوید – و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دست راست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مرا در دستان خویش می گیرد – و این کلمات را گویی خطاب به من می سراید – خوش آمدی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مرد جوان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– سوار بر مادیان ها – به همراهی ارابه رانان جاوید – تا به منزلگاه ما –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این سرنوشت محتوم نبود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– که ترا به این سفر وا داشت – این چنین دور از جاده های پیموده ی آدمیان –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این درستی و عدالت بود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- و آنچه برای تو لازم است آموختن همه چیز است – هم قلب نامرتعش حقیقت مجاب کننده – و هم عقاید میرندگان –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که در آنها هیچ چیز نیست که قابل اعتمادی صادقانه باشد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– و با این همه بسیار آموخته ای – چگونه باورهای مبتنی بر ظواهر پذیرفتنی اند – حال آنکه هر آنچه هست سراسر گذاراست ...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2-2 مردی با ردا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2578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1958 کشف مردی 2000 ساله ردا پوش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سه کتیبه روی پایه مجسمه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اسم سه نفر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شفا دهنده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با بیان سالی متفاوت (با نام اولیس)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مردانی که کار خدا (آپولو) را می کردند و شفا می دادند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سال ها: 280 سال – 379 سال – 440 سال</a:t>
            </a:r>
            <a:endParaRPr lang="fa-IR" sz="2000" dirty="0" smtClean="0">
              <a:solidFill>
                <a:srgbClr val="FF0000"/>
              </a:solidFill>
              <a:cs typeface="B Titr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اولیس، نماینده آپولو و شفاگر بوده است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فوکایی ها سنت های خود را حفظ می کردند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پس مردم ولیا همچنان آپولو را پرستش می کردند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زمان های حک شده به یک مبداء مشخص بازمی گردد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3-2 مردن پیش از مرگ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48006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اولین کار الهه: اطمینان پارمنیدس از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عامل آوردنش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عدالت و درستی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پارمنیدس پیش از مرگ مرده است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پارمنیدس: مردی که می داند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الهه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دست راست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را به سوی پارمنیدس دراز می کند( نشانه پذیرش و مرحمت و دست چپ به معنای نابودی)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مردن پیش از مرگ : راه اتصال با الوهیت و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فرزند خدایان شدن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خرد پنهان شده در مرگ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(همه از آن می گریزند مگر پرداخت کنندگان بهایش)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6019800"/>
            <a:ext cx="1122218" cy="79357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3-2 مردن پیش از مرگ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خرد جایی ست که همه نسبت به آن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غفلت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می کنند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توصیه پارمنیدس: بیش از این در سطح ظاهری خودت زندگی مکن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 ما اشتیاقمان را با خواسته هایمان پراکنده کرده ایم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به اندازه اشتیاقمان می توانیم سفر کنیم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فرار از خلاء درون یک کار قهرمانانه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همه ی دانش ها در ظلمت درونمان نهفته است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ای آینه جهان هستی که تویی                ای نسخه نامه ی الهی که تویی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بیرون ز تو نیست آنچه در عالم هست       از خود بطلب هر آنچه خواهی که تویی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عالم سفلی بهترین محل پارادوکس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زندگی متفاوت با روحیه مبارزه طلبی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3-2 مردن پیش از مرگ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2578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 افلاطون این بخش را کنار گذاشت – هبوط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هر چیزی متضادش را در بر دارد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برای رسیدن باید سقوط کنی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الهه پارمنیدس را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 کوروس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خطاب کرد: مرد جوانی که زندگی را به مبارزه می طلبد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برای دستیابی به خدایان وجود یک کوروس لازم است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کوروس تنها یک چهره بشری نیست – (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نماینده خداست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پارمنیدس: زندگی شما سرابی باشکوه که در آن غرق هستید در حالی که فرزندان خورشیدید.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4-2 استادان رویاها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نوشته های سه کتیبه: فولارخوس: متصدی معبد (فولئوس+آرخوس)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فولئوس: لانه ای برای مخفی شدن، غار یا معبد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آرخوس: فرمان روا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B Nazanin" pitchFamily="2" charset="-78"/>
              </a:rPr>
              <a:t>Incubation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 دوره نهفتگی یا کمون (مراقبه)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شفا گرفتن از معابد با ساعت ها و روزها دراز کشیدن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 شفا از جانب خداوند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ما از درد خودمان فرار می کنیم و از تخدیر کننده ها استفاده می کنیم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آپولو: خدای شفا دهنده و خدای اینکوبیشن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76200"/>
            <a:ext cx="2286000" cy="6096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گمشده حقیقی</a:t>
            </a:r>
            <a:endParaRPr lang="en-US" sz="2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685800"/>
            <a:ext cx="7467600" cy="6172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إِنَّا عَرَضْنَا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الْأَمانَةَ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عَلَى السَّماواتِ وَ الْأَرْضِ وَ الْجِبالِ فَأَبَيْنَ أَنْ يَحْمِلْنَها وَ أَشْفَقْنَ مِنْها وَ حَمَلَهَا الْإِنْسانُ إِنَّهُ كانَ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ظَلُوماً جَهُولاً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(احزاب 72 )</a:t>
            </a:r>
          </a:p>
          <a:p>
            <a:pPr lvl="0" algn="r" rtl="1">
              <a:lnSpc>
                <a:spcPct val="150000"/>
              </a:lnSpc>
              <a:spcBef>
                <a:spcPct val="0"/>
              </a:spcBef>
              <a:defRPr/>
            </a:pP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ما امانت را بر آسمان‏ها و زمين و كوه‏ها عرضه داشتيم آنها از تحمل آن سرباز زدند و ترسيدند و انسان آن را بر دوش گرفت و حقّا كه او بسیار ظالم و نادان بود.</a:t>
            </a:r>
          </a:p>
          <a:p>
            <a:pPr lvl="0" algn="r" rtl="1">
              <a:lnSpc>
                <a:spcPct val="150000"/>
              </a:lnSpc>
              <a:spcBef>
                <a:spcPct val="0"/>
              </a:spcBef>
              <a:defRPr/>
            </a:pP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آسمان بار امانت نتوانست کشید                   قرعه کار به نام من دیوانه زدند</a:t>
            </a:r>
          </a:p>
          <a:p>
            <a:pPr lvl="0"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امانت = معرفت حقیقی و عشق</a:t>
            </a:r>
          </a:p>
          <a:p>
            <a:pPr lvl="0"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ظلوم و جهول = صفت مبالغه ظالم و جاهل (تجاوز کننده از حد و نادان نسبت به مرتبه بالاتر)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5-2 آپولو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219200"/>
            <a:ext cx="8763000" cy="52578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تصویر امروز آپولو چیست؟ خدای عقل و منطق و صریح و واضح 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ولی: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همیشه رمزگونه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 مملو از ابهام و درآمیخته با موسیقی و آواز و شب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پیامبر آپولو در حالت خلسه الهامات را بیان می کرد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مناسب ترین زمان عبادت،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نیمه های شب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هر گنج سعادت که خدا داد به حافظ   از یمن دعای شب و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ورد سحری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پیر میخانه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سحر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جام جهان بینم داد    وندر آن آینه از حسن تو کرد آگاهم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سحر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با باد می گفتم حدیث آرزومندی    خطاب آمد که واثق شو به الطاف خداوندی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مردم سعی کردند آپولو را منطقی و عقلی و در نتیجه معقول کنند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ادبیات کهن یونان: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هبوط اورفئوس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به جهان زیرین و جان نثاری برای آپولو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اورفئوس فهمید که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خورشید، خدای خدایان است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 با آپولو یکی شده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اورفئوس نیمه شب بیدار می شد و در سحرگاه خدا را می دید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6-2 الهه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 الوهیتی مونث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الهه </a:t>
            </a:r>
            <a:r>
              <a:rPr lang="fa-IR" sz="1900" dirty="0" smtClean="0">
                <a:solidFill>
                  <a:srgbClr val="FF0000"/>
                </a:solidFill>
                <a:cs typeface="B Titr" pitchFamily="2" charset="-78"/>
              </a:rPr>
              <a:t>پرسفونه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: الهه در قلمرو مردگان و مورد اشاره پارمنیدس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پرسفونه، مهربانانه در انتظار تشرف یافتگان به عالم سفلی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الهه ها به بعدی دیگر تعلق دارند که با مردن به آن می رسیم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منظور پارمنیدس از الهه، پرسفونه بود که الوهیتی والا در ولیا بود و نه برای امور دنیایی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شهر پوسیدونیا (شهر بیگانه) غرق پرستش پرسفونه بوده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19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1900" dirty="0" smtClean="0">
                <a:solidFill>
                  <a:srgbClr val="FF0000"/>
                </a:solidFill>
                <a:cs typeface="B Titr" pitchFamily="2" charset="-78"/>
              </a:rPr>
              <a:t>پرسفونه تغذیه کننده ی الهامات و اشراقات حضرت مریم (س)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7-2 یاترومانتیس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مردن آگاهانه پیش از مرگ آموزنده است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B Nazanin" pitchFamily="2" charset="-78"/>
              </a:rPr>
              <a:t>Incubation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تمرین رفتن به مرحله ای دیگر از آگاهی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900" dirty="0" smtClean="0">
                <a:solidFill>
                  <a:srgbClr val="FF0000"/>
                </a:solidFill>
                <a:cs typeface="B Titr" pitchFamily="2" charset="-78"/>
              </a:rPr>
              <a:t>گاهی برای شفا استفاده می شد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مسئله اصلی ارتباط بود نه شفا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900" dirty="0" smtClean="0">
                <a:solidFill>
                  <a:srgbClr val="FF0000"/>
                </a:solidFill>
                <a:cs typeface="B Titr" pitchFamily="2" charset="-78"/>
              </a:rPr>
              <a:t>فیثاغورث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تجربه اینکوبیشن را به شاگردانش منتقل کرد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900" dirty="0" smtClean="0">
                <a:solidFill>
                  <a:srgbClr val="FF0000"/>
                </a:solidFill>
                <a:cs typeface="B Titr" pitchFamily="2" charset="-78"/>
              </a:rPr>
              <a:t>یاترومانتیس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: مردان جادوگری که پارمنیدس با آنان مرتبط بود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19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1900" dirty="0" smtClean="0">
                <a:solidFill>
                  <a:srgbClr val="FF0000"/>
                </a:solidFill>
                <a:cs typeface="B Titr" pitchFamily="2" charset="-78"/>
              </a:rPr>
              <a:t>آنها متخصص اینکوبیشن بودند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-22225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8-2 جذبه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914400"/>
            <a:ext cx="8763000" cy="59436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کشف کتیبه جدید 1960 یک سنگ مرمر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سه کلمه اصلی داشت:  پسر اولیس- یاترومانتیس- آپولو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پسر اولیس (شفا دهنده) به جنوب فوکایا اشاره داشت که محل عبادت اولیس بود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یاترومانتیس ها: شفادهنده ای از نوع خاص- سحر و افسون و تکرار و روش کنترل تنفس برای رها کردن خود از حواس پنج گانه و رسیدن به آگاهی ورای زمان و مکان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200" b="1" dirty="0" smtClean="0">
                <a:solidFill>
                  <a:srgbClr val="FF0000"/>
                </a:solidFill>
                <a:cs typeface="B Titr" pitchFamily="2" charset="-78"/>
              </a:rPr>
              <a:t>محیا شدن برای دریافت حضوری (علم حضوری)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200" b="1" dirty="0" smtClean="0">
                <a:solidFill>
                  <a:srgbClr val="FF0000"/>
                </a:solidFill>
                <a:cs typeface="B Titr" pitchFamily="2" charset="-78"/>
              </a:rPr>
              <a:t>انسان معلق ابن سینا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200" b="1" dirty="0" smtClean="0">
                <a:solidFill>
                  <a:srgbClr val="FF0000"/>
                </a:solidFill>
                <a:cs typeface="B Titr" pitchFamily="2" charset="-78"/>
              </a:rPr>
              <a:t>اتصالی بی تکیف بی قیاس                                     هست رب الناس را با جان ناس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و آپولو، خدای این حالت است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اینکوبیشن حالتی بین خواب و بیداری (خلسه)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این سنت ها ابتدا در غرب وجود داشته و بر مسیر تمدن غربی موثر بوده !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ولی در شرق شکل گرفت و طبقه بندی شد !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fa-IR" sz="22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9-2 نوای نی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371600"/>
            <a:ext cx="89154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زبان پارمنیدس: شعر و ابهام آمیز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نظر ارسطو: فیلسوف باید صریح حرف بزند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ولی ... زبان پارمنیدس ،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زبان تشرف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تکرار در شعر برای شفا یا بردن مردم به سطح دیگری از آگاهی (دنیای یاترومانتیس ها)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دنیای مدرن: سفسطه والاترین فضیلت-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راه های متنوع برای تفریح و پراکندگی تمایلات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برای فرار از خلاء درونمان به پراکندگی ها می رسیم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9-2 نوای نی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371600"/>
            <a:ext cx="89154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    شعری از عطار: 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ای در درون جانم و جان از تو بی خبر         وز تو جهان پر است و جهان از تو بی خبر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چون پی برد به تو دل و جانم که جاودان    در جان و در دلی ، دل و جان از تو بی خبر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ای عقل پیر و بخت جوان گرد راه تو               پیر از تو بی نشان و جوان از تو بی خبر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نقش تو در خیال و خیال از تو بی نصیب                نام تو بر زبان و زبان از تو بی خبر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defRPr/>
            </a:pP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ولی ما با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اشتیاقمان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می توانیم پیش برویم که صدای آن تکرار است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پارمنیدس به هیچ صدایی اشاره نمی کند مگر ارابه ها – چرخ های گاری و چرخش درها روی محور -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صدای نی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9-2 نوای نی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در گزارشات یونان باستان و هند علائم رسیدن به سطح دیگر: آگاه شدن از یک حرکت چرخشی سریع و شنیدن صدای ارتعاش قدرتمند (سوت و نی یا مار) عنوان شده است.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صدای هیس مار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: تمرین کنترل تنفس برای ورود به سطح دیگر و فراخوانی برای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سکوت-صدای آفرینش-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صدای ستارگان و سیارات- در غرش باد- هارمونی مشهور افلاک (فیثاغورث در خلسه شنیده بود)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نبرد آپولو با مار در معبد دلفی (آپولو خدای آسمان و مار نماد قدرت های زمینی و ظلمت)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آپولو مار را کشت و قدرت های پیشگویی او را جذب کرد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ظهور آپولو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در نیمه شب به شکل مار در معبد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با صدای هیس مار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1-3 قهرمان بنیان گذار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49530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1962 کشف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تندیس ماری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که از ردای رب النوع بالا می رفت و یک کتیبه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کتیبه: پارمنیدس پسر شفا دهندگان و عالمان به طبیعت و منشاء جهان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پزشکی معقول غربی واکنشی مستقیم در مقابل اولین فلاسفه بود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اولین فرد سقراط بود که با شفا به سبک پارمنیدس و یاترومانتیس ها درافتاد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دنباله رو او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بقراط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 شاگردانش بودند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فلسفه غرب: تعمق عقلانی و ...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سرچشمه های دانش فلاسفه متقدم چه بوده است؟ تجربه سطح دیگر آگاهی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الهه در پایان شعر: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همه دنیا فریبی بیش نیست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(که ما اکنون غرق آنیم)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قهرمان بنیان گذار و آغازگر سلسله و مبداء تاریخ: پارمنیدس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قهرمان: کسی که به ورای محدودیت های مادی که پیش روی بشر هستند رفته باشد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2-3 سلسله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029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600" dirty="0" smtClean="0">
                <a:solidFill>
                  <a:srgbClr val="FF0000"/>
                </a:solidFill>
                <a:cs typeface="B Titr" pitchFamily="2" charset="-78"/>
              </a:rPr>
              <a:t> جانشین پارمنیدس: زنون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بقراط هم زمان با افلاطون و راه اندازی مدرسه پزشکی (سوگند به آپولو در مدرسه)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ارتباط پارمنیدس و زنون با فیثاغورثیان زیاد بوده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افکار فیثاغورثیان چگونه بوده است؟ </a:t>
            </a:r>
            <a:r>
              <a:rPr lang="fa-IR" sz="2600" dirty="0" smtClean="0">
                <a:solidFill>
                  <a:srgbClr val="FF0000"/>
                </a:solidFill>
                <a:cs typeface="B Titr" pitchFamily="2" charset="-78"/>
              </a:rPr>
              <a:t>اهل نوآوری و خلاقیت فوق العاده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 ارتباط با سرچشمه های هستی- غرق عالم سکوت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پسر خواندگی : یک راز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سلسله استادان به عنوان واسطه ارتباط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ولی افلاطون از پدرکشی صحبت می کند ولی نمی گوید پارمنیدس پدرش است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افلاطون جانشینی پارمنیدس را فقط برای خودش می خواست و موفق شد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آنقدر موفق که کسی شکاف عمیق میان تعالیم پارمنیدس و افلاطون را درک نمی کند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افلاطون </a:t>
            </a:r>
            <a:r>
              <a:rPr lang="fa-IR" sz="2600" dirty="0" smtClean="0">
                <a:solidFill>
                  <a:srgbClr val="FF0000"/>
                </a:solidFill>
                <a:cs typeface="B Titr" pitchFamily="2" charset="-78"/>
              </a:rPr>
              <a:t>جد فلسفی حقیقی پارمنیدس که آمی نیاس فیثاغورثی بوده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را خذف کرد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3-3 کنار کشیدن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کنار گذاشتن کتیبه های ولیا و انکار رابطه آنها با شعر پارمنیدس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تصور مردم نسبت به پارمنیدس: پدر فلسفه، بنیانگذار منطق غربی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همه چیز زنده است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 مرگ نامی ست که ما روی مسائلی که توان فهم و درکشان را نداریم می گذاریم.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پارمنیدس در واقع منطق را با غیر منطق در هم آمیخته بود و به ورای هر دو رفته و چیزی بی زمان خلق می کرد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منطق او: از هر چیز برای بهم ریختن زندگی و ارزش ها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پرسش می کند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 سقراط نیز پرسشگر بوده و خود را خرمگس نامیده بود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 ولی افلاطون کاری کرد که ما وارونه متوجه شویم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پیتر کینگزلی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14800" y="1219200"/>
            <a:ext cx="4724400" cy="19050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دانشمند انگلیسی الاصل ساکن آمریکا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مسلط بر فلسفه ماقبل سقراطی یونان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Nazanin" pitchFamily="2" charset="-78"/>
            </a:endParaRPr>
          </a:p>
        </p:txBody>
      </p:sp>
      <p:pic>
        <p:nvPicPr>
          <p:cNvPr id="39938" name="Picture 2" descr="http://www.peterkingsley.org/cw3/Admin/images/PKphotofor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2745028" cy="419100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4-3 آمی نیاس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 استاد پارمنیدس که فیثاغورثی بود و فقیر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پارمنیدس برایش معبد ساخت چون یک قهرمان بود و بیش از یک انسان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معبد قهرمان موجب برکت سرزمین و راه ارتباطی با جهان دیگر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سکون: خلق شکاف بین جهان روزمره و جهانی متفاوت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آمی نیاس اینکوبیشن را به پارمنیدس آموزاند نه تامل فلسفی را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5-3 همچون نسیم در شب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1816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سکوت به معنای آرامش و صفا ست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خاموشی، ما را به دنیایی از پیشگویی می برد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سکوت خودش یک هدف بود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حقایق اساسی زندگی از نظر فیثاغورثیان: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افراد دائما در حال تغییرند- هر لحظه جسم و افکار و آرزوهایمان در حال حرکت هستند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پس: هر چقدر در این عالم حرکت، سکون بیشتری حفظ کنی، الهی تر خواهی بود.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دو جنبه شهرت فیثاغورثیان: تعلیمات آنها و پنهانی بودن آن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تعلیم از طریق معماها- تبدیل معما به بخش زنده ای از وجودت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بیگانه یک فیثاغورثی بود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 با معما آشنا بود و به فوکایی ها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یک تلنگر زد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ما همه چیز را در وجودمان داریم فقط نیازمند اشاره ایم و یک بیگانه می خواهیم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 معلمان حقیقی همچون نسیم در شب از درون ما می گذرند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1-4 بازی با بازیچه ها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سر پارمنیدس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1968 پیدا می شود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در زمان ساخت سر پارمنیدس مردم چهره اش را فراموش کرده بودند و زمانه عوض شده بود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عشق به خرد و حکمت جایش را به فلسفه داده بود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افلاطون و ارسطو موفق شده بودند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آتنی های یونان باستان، غرب را مجاب کردند که مدیون آنها باشد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جانشین پارمنیدس : زنون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زنو به آتن سفر کرده بود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افلاطون القا کرد که پارمنیدس و زنون برای عقاید او به آتن آمده بودند ولی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آنها به عنوان سفیران صلح آمده بودند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2-4 قانون گذاران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R="0" lvl="0" indent="0" algn="ctr" rtl="1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 پارمنیدس قانون گذاری می کرد</a:t>
            </a:r>
          </a:p>
          <a:p>
            <a:pPr algn="ctr" rtl="1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 زنون مسئولیت حکومت ولیا را بر عهده داشت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قانون موسی(ع) از فراز کوه سینا و قانون پارمنیدس از اعماق عالم سفلی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شعر فیلسوف فیثاغورثی- به سنتی اشاره کرد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چهار شغل اساسی برای بشر جهت نزدیکی به الوهیت: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پیامبری- شاعری- شفاگری- قانون گذاری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یا رهبری سیاسی (فعالیت های خاص خدای آپولو)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جزئیات شعر پارمنیدس: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نقش های یاترومانتیس و قانون گذار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2-4 قانون گذاران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رساله قوانین افلاطون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تحت تاثیر افکار فیثاغورثیان- تصویر یک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شهر ایده آل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که کلید وجود آن ساختار حکومتی آن است. (دولتمردان و قانون گذاران باید روحانیون وابسته به آپولو باشند)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افلاطون اینها را از سنت های فیثاغورثیان می گوید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انجمن شب افلاطون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(گروهی قدرتمند در پس ساختار حکومتی- زمان جلسه سحر- علاوه بر وضع قانون باید در منبع و منظور قوانین نیز تعمق می کردند)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اسرار سحر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: زمانی که به هرکس اجازه داده می شود فارق از سایر فعالیت ها و تعهداتش از بزرگترین فرصت ها برخوردار شود)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2-4 قانون گذاران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الهه قانون گذار: پدر الهه عدالت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ارتباط بین شفا و قانون گذاری برای یک یاترومانتیس</a:t>
            </a:r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: وضع قوانین مناسب برای یک شهر و شفای شهر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ویژگی ها و کرامات جوانمردان: به ماورای زمان رفته و عروج کرده و به قلب رسیده- اکسیر جوانی را یافته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قهرمانان باید به دنیای دیگر سفر کنند و دانش بیاموزند و برای مردم بیاورند. رشته ی ارتباط بشر با حقیقت هستند.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نگاه عرفای پارسی به فلاسفه یونان: فقط خردگرا نبودند بلکه </a:t>
            </a:r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حلقه هایی از زنجیر تشرف بودند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قانون گذارانی که پیامبر بودند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762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3-4 مساله ی عملی بودن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914400"/>
            <a:ext cx="8763000" cy="55626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مفاهیم امروز و قوانین عالم دیگر کاملا نامتجانس و غیر قابل باور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 مشکل عادت ماست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شعر پارمنیدس: زیرا عجز و درماندگی که در دل دارند ذهن سرگردان جمعیت نامشخص آنها را در </a:t>
            </a:r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کری، کوری و گیجی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هدایت می کند.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ولی حرف پارمنیدس عملی ست و اگر آنرا جدی بگیریم زندگیمان عوض می شود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اذهان سرگردان ما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 مشغول پراکندگی اند و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با خاموشی قرابتی نداریم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مخاطره بزرگ زندگی ما: قصور در حل معمایی که تمام زندگی است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مرگ زنون در سکوت کامل و تحت شکنجه توسط حاکم محلی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 زنون در برابر پیشروی آتنی ها ایستاد و مُرد و آتنی ها برنده روزگار شدند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1-5 درخشش نامرئی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410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آینده کجاست؟ جایی نهفته است که هنوز آگاهی مان نمی خواهد به آن دست پیدا کند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چه چیزی فراموش شده است؟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تاریخ گذشته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شاید وسوسه شوید داستان و راه پارمنیدس و نزدیکانش را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توطئه سکوت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بدانید.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در جستجوی چه باشیم؟ قدرتی که در انتظار دوباره کشف شدن و استفاده شدن، است.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 کل این داستان : پایان و آغازی جدید است.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0"/>
            <a:ext cx="1676400" cy="6096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نتیجه گیری</a:t>
            </a:r>
            <a:endParaRPr lang="en-US" sz="20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5800"/>
            <a:ext cx="8839200" cy="60198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حکمت و آینده پژوهی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این کتاب،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گمشده ای در فرهنگ غرب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را به تصویر کشیده که نظام فکری و فلسفی کنونی پاسخگوی آن نیست و نابسامانی ها و مصائب و پریشانی امروز را معلول آن حقیقت می داند.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نویسنده این حقیقت را در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افسانه های یونان باستان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و مبانی الهام و اشراق در فلاسفه ما قبل سقراط جستجو می کند و حلقه مفقوده عصر حاضر را عدم اتصال به عالم ماوراء الطبیعه و سرزمین خدایان و الهه ها می داند.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به ارمغان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شفای فرهنگی و اجتماعی از عالم سفلی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معتقد است و مراقبه و گذر از حدود مادی را برای بشر امروز لازم می انگارد و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احیای عملی سبک الهام یونان باستان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را ممکن برمی شمرد.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در میان این مستندات و مکتوبات، حقایق بیشماری به چشم می خورد ولی درآمیختن با عالم الهه ها و خدایان یونان باستان و عدم انطباق این انگاره ها با هیچ یک از ادیان آسمانی، موجب خلط حقیقت و مجاز (خیال و وهم) شده است.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995151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0"/>
            <a:ext cx="1676400" cy="6096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نتیجه گیری</a:t>
            </a:r>
            <a:endParaRPr lang="en-US" sz="20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33400"/>
            <a:ext cx="9144000" cy="60198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نگاه گذرا به سیر تحولات فکری در غرب و تاریخ فلسفه پس از افلاطون و ارسطو، خصوصا از قرن 17 تاکنون، فراز و نشیب های بیشماری را آشکار می سازد که از عقل گرایی دکارت تا شک گرایی هیوم و از پوچ اندیشی شوپنهاور و جهان بدون خدای نیچه تا فلسفه انتقادی پوپر و هستی و زمان هایدگر، همه و همه به سان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بناهای کوچک و بزرگ، مخروبه و متروکه ای می ماند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که جوابگوی خلاء فکری و درون عطشان و حقیقت جوی بشر نبوده اند.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ولی در مقابل و در سوی دیگر عالم اندیشه، تاملی در کاخ عظیم فلسفه اسلامی خیره کننده است. بنایی که با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ستون های حکمت استدلالی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حکمایی چون بوعلی سینا و فارابی مستحکم شده و با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اندیشه اشراقی سهروردی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مزین و دلربا گشته و در مسیر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حکمت متعالیه و حرکت جوهری صدرایی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پویایی و سرزندگی خود را حفظ کرده و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عشق و عقل را بهم آمیخته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 جان تشنگان معرفت را سیراب می کند. </a:t>
            </a:r>
          </a:p>
          <a:p>
            <a:pPr lvl="0"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ولی آنچه مسلم است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گمشده حقیقی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انسان است که </a:t>
            </a:r>
            <a:r>
              <a:rPr lang="fa-IR" sz="2200" dirty="0" smtClean="0">
                <a:solidFill>
                  <a:srgbClr val="FF0000"/>
                </a:solidFill>
                <a:cs typeface="B Titr" pitchFamily="2" charset="-78"/>
              </a:rPr>
              <a:t>درون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متلاطم و ناآرام او را  قرن هاست در جستجوی معرفت حقیقی، در اقیانوس بی کران زمان به تقلا واداشته و در اقلیم وجود در اندیشه آرامش است ولی هیچ گاه آرام نمی گیرد چرا که او ظلوم و جهول است. </a:t>
            </a:r>
            <a:endParaRPr lang="fa-IR" sz="26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988224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28600"/>
            <a:ext cx="51054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cs typeface="B Titr" pitchFamily="2" charset="-78"/>
              </a:rPr>
              <a:t>Books By Peter Kingsley</a:t>
            </a:r>
            <a:endParaRPr lang="en-US" sz="3200" b="1" dirty="0">
              <a:solidFill>
                <a:schemeClr val="tx1"/>
              </a:solidFill>
              <a:cs typeface="B Titr" pitchFamily="2" charset="-78"/>
            </a:endParaRPr>
          </a:p>
        </p:txBody>
      </p:sp>
      <p:pic>
        <p:nvPicPr>
          <p:cNvPr id="39940" name="Picture 4" descr="Ancient Philosophy, Mystery and Magic by Peter Kings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944677" cy="4572000"/>
          </a:xfrm>
          <a:prstGeom prst="rect">
            <a:avLst/>
          </a:prstGeom>
          <a:noFill/>
        </p:spPr>
      </p:pic>
      <p:pic>
        <p:nvPicPr>
          <p:cNvPr id="54274" name="Picture 2" descr="A Story Waiting to Pierce You by Peter Kings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524000"/>
            <a:ext cx="2748366" cy="4267200"/>
          </a:xfrm>
          <a:prstGeom prst="rect">
            <a:avLst/>
          </a:prstGeom>
          <a:noFill/>
        </p:spPr>
      </p:pic>
      <p:pic>
        <p:nvPicPr>
          <p:cNvPr id="54276" name="Picture 4" descr="Reality by Peter Kingsl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7129" y="2484437"/>
            <a:ext cx="2816871" cy="4373563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5"/>
          <a:stretch>
            <a:fillRect/>
          </a:stretch>
        </p:blipFill>
        <p:spPr>
          <a:xfrm>
            <a:off x="34636" y="6002079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228600"/>
            <a:ext cx="1676400" cy="6096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پایان آغاز</a:t>
            </a:r>
            <a:endParaRPr lang="en-US" sz="20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5800"/>
            <a:ext cx="8839200" cy="61722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من غلام قمرم غیر قمر 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هیچ مگو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                 پیش من جز سخن شهد و شکر 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هیچ مگو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سخن رنج مگو جز سخن گنج مگو                ور ازین بی خبری رنج مبر هیچ مگو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دوش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دیوانه شدم عشق مرا دید و بگفت         آمدم نعره مزن جامه مدر هیچ مگو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گفتم ای عشق من از چیز دگر می ترسم        گفت آن چیز دگر نیست دگر هیچ مگو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600" dirty="0" smtClean="0">
                <a:solidFill>
                  <a:schemeClr val="tx1"/>
                </a:solidFill>
                <a:cs typeface="B Nazanin" pitchFamily="2" charset="-78"/>
              </a:rPr>
              <a:t>من به گوش تو سخن های نهان خواهم گفت         سر بجنبان که بلی جز که به سر هیچ مگو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قمری جان صفتی در ره دل پیدا شد            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در ره دل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چه لطیف ست 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سفر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هیچ مگو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600" dirty="0" smtClean="0">
                <a:solidFill>
                  <a:schemeClr val="tx1"/>
                </a:solidFill>
                <a:cs typeface="B Nazanin" pitchFamily="2" charset="-78"/>
              </a:rPr>
              <a:t>گفتم ای دل چه مه ست این دل اشارت می کرد   که نه اندازه ی توست این بگذر هیچ مگو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گفتم این روی فرشته ست عجب یا بشر است  گفت این 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غیر فرشته ست و بشر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هیچ مگو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گفتم ای عشق بگو زیر و زبر خواهم شد         گفت می باش چنین زیر و زبر هیچ مگو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ای نشسته تو درین </a:t>
            </a:r>
            <a:r>
              <a:rPr lang="fa-IR" sz="2800" dirty="0" smtClean="0">
                <a:solidFill>
                  <a:srgbClr val="FF0000"/>
                </a:solidFill>
                <a:cs typeface="B Nazanin" pitchFamily="2" charset="-78"/>
              </a:rPr>
              <a:t>خانه ی پر نقش و خیال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   خیز ازین خانه برو رخت ببر هیچ مگو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600" dirty="0" smtClean="0">
                <a:solidFill>
                  <a:schemeClr val="tx1"/>
                </a:solidFill>
                <a:cs typeface="B Nazanin" pitchFamily="2" charset="-78"/>
              </a:rPr>
              <a:t>گفتم ای دل پدری کن نه که این </a:t>
            </a:r>
            <a:r>
              <a:rPr lang="fa-IR" sz="2600" dirty="0" smtClean="0">
                <a:solidFill>
                  <a:srgbClr val="FF0000"/>
                </a:solidFill>
                <a:cs typeface="B Nazanin" pitchFamily="2" charset="-78"/>
              </a:rPr>
              <a:t>وصف خداست   </a:t>
            </a:r>
            <a:r>
              <a:rPr lang="fa-IR" sz="2600" dirty="0" smtClean="0">
                <a:solidFill>
                  <a:schemeClr val="tx1"/>
                </a:solidFill>
                <a:cs typeface="B Nazanin" pitchFamily="2" charset="-78"/>
              </a:rPr>
              <a:t>گفت این هست ولی </a:t>
            </a:r>
            <a:r>
              <a:rPr lang="fa-IR" sz="2600" dirty="0" smtClean="0">
                <a:solidFill>
                  <a:srgbClr val="FF0000"/>
                </a:solidFill>
                <a:cs typeface="B Nazanin" pitchFamily="2" charset="-78"/>
              </a:rPr>
              <a:t>جان پدر </a:t>
            </a:r>
            <a:r>
              <a:rPr lang="fa-IR" sz="2600" dirty="0" smtClean="0">
                <a:solidFill>
                  <a:schemeClr val="tx1"/>
                </a:solidFill>
                <a:cs typeface="B Nazanin" pitchFamily="2" charset="-78"/>
              </a:rPr>
              <a:t>هیچ مگو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988224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 مقدمه مترجم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105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ما می خواهیم مرگ را در زندگی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تجربه کنیم و برویم و برگردیم و حرف تازه ای بزنیم و کشف کنیم که آیا راز روشنایی در تاریکی ست؟ پیتر کینگزلی معتقد است بله و این را در تعبیر و تفسیر شعر پارمنیدس تکرار می کند.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آیا روز در شب نهفته است؟ آیا راز اوج در حضیض است؟ آیا راز نور در تاریکیست؟ آیا راز زندگی در مرگ است؟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قل اللهم مالک الملک توتی الملک من تشاء و تنزع الملک ممن تشاء و تعزّ من تشاء و تذل من تشاء </a:t>
            </a:r>
            <a:r>
              <a:rPr lang="fa-IR" sz="2200" b="1" dirty="0" smtClean="0">
                <a:solidFill>
                  <a:srgbClr val="FF0000"/>
                </a:solidFill>
                <a:cs typeface="B Titr" pitchFamily="2" charset="-78"/>
              </a:rPr>
              <a:t>بیدک </a:t>
            </a:r>
            <a:r>
              <a:rPr lang="fa-IR" sz="2200" b="1" dirty="0">
                <a:solidFill>
                  <a:srgbClr val="FF0000"/>
                </a:solidFill>
                <a:cs typeface="B Titr" pitchFamily="2" charset="-78"/>
              </a:rPr>
              <a:t>الخیر انک علی کل شیء قدیر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. تولج اللیل فی النهار و تولج النهار فی اللیل و تخرج الحی من المیت و تخرج المیت من الحی و </a:t>
            </a:r>
            <a:r>
              <a:rPr lang="fa-IR" sz="2200" b="1" dirty="0">
                <a:solidFill>
                  <a:srgbClr val="FF0000"/>
                </a:solidFill>
                <a:cs typeface="B Titr" pitchFamily="2" charset="-78"/>
              </a:rPr>
              <a:t>ترزق من تشاء بغیر حساب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.    (آل عمران 26 و 27)</a:t>
            </a:r>
            <a:r>
              <a:rPr lang="en-US" sz="28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(خیر و روزی بدست خداست) </a:t>
            </a:r>
            <a:endParaRPr kumimoji="0" lang="fa-IR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مقدمه مترجم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105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پیتر کینگزلی: فلسفه به معنای واقعی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Philo-Sophia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یعنی </a:t>
            </a:r>
            <a:r>
              <a:rPr lang="fa-IR" sz="2000" b="1" dirty="0">
                <a:solidFill>
                  <a:srgbClr val="FF0000"/>
                </a:solidFill>
                <a:cs typeface="B Titr" pitchFamily="2" charset="-78"/>
              </a:rPr>
              <a:t>عشق به سوفیا 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(خرد) است و این خرد نتیجه ی </a:t>
            </a:r>
            <a:r>
              <a:rPr lang="fa-IR" sz="2100" b="1" dirty="0" smtClean="0">
                <a:solidFill>
                  <a:srgbClr val="FF0000"/>
                </a:solidFill>
                <a:cs typeface="B Titr" pitchFamily="2" charset="-78"/>
              </a:rPr>
              <a:t>تعقل و تفکر آدمی نیست 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بلکه از جایی دیگر می آید.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آنگونه که در گذشته های دور کسانی که</a:t>
            </a:r>
            <a:r>
              <a:rPr lang="fa-IR" sz="2000" b="1" dirty="0">
                <a:solidFill>
                  <a:srgbClr val="FF0000"/>
                </a:solidFill>
                <a:cs typeface="B Titr" pitchFamily="2" charset="-78"/>
              </a:rPr>
              <a:t> قهرمان 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نامیده می شدند و دارای شهامت ماندن </a:t>
            </a:r>
            <a:r>
              <a:rPr lang="fa-IR" sz="2000" b="1" dirty="0">
                <a:solidFill>
                  <a:srgbClr val="FF0000"/>
                </a:solidFill>
                <a:cs typeface="B Titr" pitchFamily="2" charset="-78"/>
              </a:rPr>
              <a:t>در سکون و سکوت مطلق 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در غاری به مدت مدید بودند و به عمل </a:t>
            </a:r>
            <a:r>
              <a:rPr lang="en-US" sz="2800" b="1" dirty="0">
                <a:solidFill>
                  <a:srgbClr val="FF0000"/>
                </a:solidFill>
                <a:cs typeface="B Titr" pitchFamily="2" charset="-78"/>
              </a:rPr>
              <a:t>Incubation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می پرداختند و بین رویا و بیداری، از قلمرو دیگری از هستی </a:t>
            </a:r>
            <a:r>
              <a:rPr lang="fa-IR" sz="2000" b="1" dirty="0">
                <a:solidFill>
                  <a:srgbClr val="FF0000"/>
                </a:solidFill>
                <a:cs typeface="B Titr" pitchFamily="2" charset="-78"/>
              </a:rPr>
              <a:t>آموزش و شفا و قانون 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می گرفتند و سپس به عنوان </a:t>
            </a:r>
            <a:r>
              <a:rPr lang="fa-IR" sz="2000" b="1" dirty="0">
                <a:solidFill>
                  <a:srgbClr val="FF0000"/>
                </a:solidFill>
                <a:cs typeface="B Titr" pitchFamily="2" charset="-78"/>
              </a:rPr>
              <a:t>پیامبر و شفا دهنده و قانون گذار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به مردم خود کمک می کردند.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گم شدن و فراموشی این پیشینه، فلسفه غرب را از مسیر خود دور کرده است.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100" b="1" dirty="0" smtClean="0">
                <a:solidFill>
                  <a:srgbClr val="FF0000"/>
                </a:solidFill>
                <a:cs typeface="B Titr" pitchFamily="2" charset="-78"/>
              </a:rPr>
              <a:t> علم حضوری و حصولی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609600"/>
            <a:ext cx="8839200" cy="5867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 smtClean="0">
                <a:cs typeface="B Mitra" panose="00000400000000000000" pitchFamily="2" charset="-78"/>
                <a:hlinkClick r:id="rId2"/>
              </a:rPr>
              <a:t>مولوی</a:t>
            </a:r>
            <a:r>
              <a:rPr lang="fa-IR" sz="2400" dirty="0" smtClean="0">
                <a:cs typeface="B Mitra" panose="00000400000000000000" pitchFamily="2" charset="-78"/>
              </a:rPr>
              <a:t> » </a:t>
            </a:r>
            <a:r>
              <a:rPr lang="fa-IR" sz="2400" dirty="0" smtClean="0">
                <a:cs typeface="B Mitra" panose="00000400000000000000" pitchFamily="2" charset="-78"/>
                <a:hlinkClick r:id="rId3"/>
              </a:rPr>
              <a:t>مثنوی معنوی</a:t>
            </a:r>
            <a:r>
              <a:rPr lang="fa-IR" sz="2400" dirty="0" smtClean="0">
                <a:cs typeface="B Mitra" panose="00000400000000000000" pitchFamily="2" charset="-78"/>
              </a:rPr>
              <a:t> » </a:t>
            </a:r>
            <a:r>
              <a:rPr lang="fa-IR" sz="2400" dirty="0" smtClean="0">
                <a:cs typeface="B Mitra" panose="00000400000000000000" pitchFamily="2" charset="-78"/>
                <a:hlinkClick r:id="rId4"/>
              </a:rPr>
              <a:t>دفتر سوم</a:t>
            </a:r>
            <a:endParaRPr lang="fa-IR" sz="2400" dirty="0" smtClean="0">
              <a:cs typeface="B Mitra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 </a:t>
            </a:r>
            <a:r>
              <a:rPr lang="fa-IR" sz="2400" dirty="0" smtClean="0">
                <a:cs typeface="B Mitra" panose="00000400000000000000" pitchFamily="2" charset="-78"/>
              </a:rPr>
              <a:t> </a:t>
            </a:r>
            <a:r>
              <a:rPr lang="fa-IR" sz="2400" dirty="0" smtClean="0">
                <a:solidFill>
                  <a:srgbClr val="FF0000"/>
                </a:solidFill>
                <a:cs typeface="B Mitra" panose="00000400000000000000" pitchFamily="2" charset="-78"/>
              </a:rPr>
              <a:t>پیل</a:t>
            </a:r>
            <a:r>
              <a:rPr lang="fa-IR" sz="2400" dirty="0" smtClean="0">
                <a:cs typeface="B Mitra" panose="00000400000000000000" pitchFamily="2" charset="-78"/>
              </a:rPr>
              <a:t> </a:t>
            </a:r>
            <a:r>
              <a:rPr lang="fa-IR" sz="2400" dirty="0">
                <a:cs typeface="B Mitra" panose="00000400000000000000" pitchFamily="2" charset="-78"/>
              </a:rPr>
              <a:t>اندر </a:t>
            </a:r>
            <a:r>
              <a:rPr lang="fa-IR" sz="2400" dirty="0" smtClean="0">
                <a:cs typeface="B Mitra" panose="00000400000000000000" pitchFamily="2" charset="-78"/>
              </a:rPr>
              <a:t>خانه </a:t>
            </a:r>
            <a:r>
              <a:rPr lang="fa-IR" sz="2400" dirty="0">
                <a:cs typeface="B Mitra" panose="00000400000000000000" pitchFamily="2" charset="-78"/>
              </a:rPr>
              <a:t>تاریک </a:t>
            </a:r>
            <a:r>
              <a:rPr lang="fa-IR" sz="2400" dirty="0" smtClean="0">
                <a:cs typeface="B Mitra" panose="00000400000000000000" pitchFamily="2" charset="-78"/>
              </a:rPr>
              <a:t>بود		عرضه </a:t>
            </a:r>
            <a:r>
              <a:rPr lang="fa-IR" sz="2400" dirty="0">
                <a:cs typeface="B Mitra" panose="00000400000000000000" pitchFamily="2" charset="-78"/>
              </a:rPr>
              <a:t>را آورده بودندش هنود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از برای دیدنش مردم </a:t>
            </a:r>
            <a:r>
              <a:rPr lang="fa-IR" sz="2400" dirty="0" smtClean="0">
                <a:cs typeface="B Mitra" panose="00000400000000000000" pitchFamily="2" charset="-78"/>
              </a:rPr>
              <a:t>بسی		اندر </a:t>
            </a:r>
            <a:r>
              <a:rPr lang="fa-IR" sz="2400" dirty="0">
                <a:cs typeface="B Mitra" panose="00000400000000000000" pitchFamily="2" charset="-78"/>
              </a:rPr>
              <a:t>آن </a:t>
            </a:r>
            <a:r>
              <a:rPr lang="fa-IR" sz="2400" dirty="0">
                <a:solidFill>
                  <a:srgbClr val="FF0000"/>
                </a:solidFill>
                <a:cs typeface="B Mitra" panose="00000400000000000000" pitchFamily="2" charset="-78"/>
              </a:rPr>
              <a:t>ظلمت</a:t>
            </a:r>
            <a:r>
              <a:rPr lang="fa-IR" sz="2400" dirty="0">
                <a:cs typeface="B Mitra" panose="00000400000000000000" pitchFamily="2" charset="-78"/>
              </a:rPr>
              <a:t> همی‌شد هر کسی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دیدنش با چشم چون ممکن </a:t>
            </a:r>
            <a:r>
              <a:rPr lang="fa-IR" sz="2400" dirty="0" smtClean="0">
                <a:cs typeface="B Mitra" panose="00000400000000000000" pitchFamily="2" charset="-78"/>
              </a:rPr>
              <a:t>نبود		اندر </a:t>
            </a:r>
            <a:r>
              <a:rPr lang="fa-IR" sz="2400" dirty="0">
                <a:cs typeface="B Mitra" panose="00000400000000000000" pitchFamily="2" charset="-78"/>
              </a:rPr>
              <a:t>آن تاریکیش </a:t>
            </a:r>
            <a:r>
              <a:rPr lang="fa-IR" sz="2400" dirty="0">
                <a:solidFill>
                  <a:srgbClr val="FF0000"/>
                </a:solidFill>
                <a:cs typeface="B Mitra" panose="00000400000000000000" pitchFamily="2" charset="-78"/>
              </a:rPr>
              <a:t>کف می‌بسود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آن یکی را کف به خرطوم </a:t>
            </a:r>
            <a:r>
              <a:rPr lang="fa-IR" sz="2400" dirty="0" smtClean="0">
                <a:cs typeface="B Mitra" panose="00000400000000000000" pitchFamily="2" charset="-78"/>
              </a:rPr>
              <a:t>اوفتاد		گفت </a:t>
            </a:r>
            <a:r>
              <a:rPr lang="fa-IR" sz="2400" dirty="0">
                <a:cs typeface="B Mitra" panose="00000400000000000000" pitchFamily="2" charset="-78"/>
              </a:rPr>
              <a:t>همچون ناودانست این نهاد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آن یکی را دست بر گوشش </a:t>
            </a:r>
            <a:r>
              <a:rPr lang="fa-IR" sz="2400" dirty="0" smtClean="0">
                <a:cs typeface="B Mitra" panose="00000400000000000000" pitchFamily="2" charset="-78"/>
              </a:rPr>
              <a:t>رسید	آن </a:t>
            </a:r>
            <a:r>
              <a:rPr lang="fa-IR" sz="2400" dirty="0">
                <a:cs typeface="B Mitra" panose="00000400000000000000" pitchFamily="2" charset="-78"/>
              </a:rPr>
              <a:t>برو چون بادبیزن شد پدید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آن یکی را کف چو بر پایش </a:t>
            </a:r>
            <a:r>
              <a:rPr lang="fa-IR" sz="2400" dirty="0" smtClean="0">
                <a:cs typeface="B Mitra" panose="00000400000000000000" pitchFamily="2" charset="-78"/>
              </a:rPr>
              <a:t>بسود	گفت </a:t>
            </a:r>
            <a:r>
              <a:rPr lang="fa-IR" sz="2400" dirty="0">
                <a:cs typeface="B Mitra" panose="00000400000000000000" pitchFamily="2" charset="-78"/>
              </a:rPr>
              <a:t>شکل پیل دیدم چون عمود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آن یکی بر پشت او بنهاد </a:t>
            </a:r>
            <a:r>
              <a:rPr lang="fa-IR" sz="2400" dirty="0" smtClean="0">
                <a:cs typeface="B Mitra" panose="00000400000000000000" pitchFamily="2" charset="-78"/>
              </a:rPr>
              <a:t>دست		گفت </a:t>
            </a:r>
            <a:r>
              <a:rPr lang="fa-IR" sz="2400" dirty="0">
                <a:cs typeface="B Mitra" panose="00000400000000000000" pitchFamily="2" charset="-78"/>
              </a:rPr>
              <a:t>خود این پیل چون تختی بدست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همچنین هر یک به جزوی که </a:t>
            </a:r>
            <a:r>
              <a:rPr lang="fa-IR" sz="2400" dirty="0" smtClean="0">
                <a:cs typeface="B Mitra" panose="00000400000000000000" pitchFamily="2" charset="-78"/>
              </a:rPr>
              <a:t>رسید          	فهم </a:t>
            </a:r>
            <a:r>
              <a:rPr lang="fa-IR" sz="2400" dirty="0">
                <a:cs typeface="B Mitra" panose="00000400000000000000" pitchFamily="2" charset="-78"/>
              </a:rPr>
              <a:t>آن می‌کرد هر جا می‌شنید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از نظرگه گفتشان شد </a:t>
            </a:r>
            <a:r>
              <a:rPr lang="fa-IR" sz="2400" dirty="0" smtClean="0">
                <a:cs typeface="B Mitra" panose="00000400000000000000" pitchFamily="2" charset="-78"/>
              </a:rPr>
              <a:t>مختلف		     </a:t>
            </a:r>
            <a:r>
              <a:rPr lang="fa-IR" sz="2400" dirty="0" smtClean="0">
                <a:solidFill>
                  <a:srgbClr val="FF0000"/>
                </a:solidFill>
                <a:cs typeface="B Mitra" panose="00000400000000000000" pitchFamily="2" charset="-78"/>
              </a:rPr>
              <a:t>آن </a:t>
            </a:r>
            <a:r>
              <a:rPr lang="fa-IR" sz="2400" dirty="0">
                <a:solidFill>
                  <a:srgbClr val="FF0000"/>
                </a:solidFill>
                <a:cs typeface="B Mitra" panose="00000400000000000000" pitchFamily="2" charset="-78"/>
              </a:rPr>
              <a:t>یکی دالش لقب داد این </a:t>
            </a:r>
            <a:r>
              <a:rPr lang="fa-IR" sz="2400" dirty="0" smtClean="0">
                <a:solidFill>
                  <a:srgbClr val="FF0000"/>
                </a:solidFill>
                <a:cs typeface="B Mitra" panose="00000400000000000000" pitchFamily="2" charset="-78"/>
              </a:rPr>
              <a:t>الف</a:t>
            </a:r>
            <a:endParaRPr lang="fa-IR" sz="2400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pic>
        <p:nvPicPr>
          <p:cNvPr id="3" name="Picture 2"/>
          <p:cNvPicPr/>
          <p:nvPr/>
        </p:nvPicPr>
        <p:blipFill>
          <a:blip r:embed="rId5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8686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59436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 smtClean="0">
                <a:cs typeface="B Mitra" panose="00000400000000000000" pitchFamily="2" charset="-78"/>
              </a:rPr>
              <a:t>در </a:t>
            </a:r>
            <a:r>
              <a:rPr lang="fa-IR" sz="2400" dirty="0">
                <a:cs typeface="B Mitra" panose="00000400000000000000" pitchFamily="2" charset="-78"/>
              </a:rPr>
              <a:t>کف هر کس اگر </a:t>
            </a:r>
            <a:r>
              <a:rPr lang="fa-IR" sz="2400" dirty="0">
                <a:solidFill>
                  <a:srgbClr val="FF0000"/>
                </a:solidFill>
                <a:cs typeface="B Mitra" panose="00000400000000000000" pitchFamily="2" charset="-78"/>
              </a:rPr>
              <a:t>شمعی</a:t>
            </a:r>
            <a:r>
              <a:rPr lang="fa-IR" sz="2400" dirty="0">
                <a:cs typeface="B Mitra" panose="00000400000000000000" pitchFamily="2" charset="-78"/>
              </a:rPr>
              <a:t> بدی	</a:t>
            </a:r>
            <a:r>
              <a:rPr lang="fa-IR" sz="2400" dirty="0" smtClean="0">
                <a:cs typeface="B Mitra" panose="00000400000000000000" pitchFamily="2" charset="-78"/>
              </a:rPr>
              <a:t>	اختلاف </a:t>
            </a:r>
            <a:r>
              <a:rPr lang="fa-IR" sz="2400" dirty="0">
                <a:cs typeface="B Mitra" panose="00000400000000000000" pitchFamily="2" charset="-78"/>
              </a:rPr>
              <a:t>از گفتشان بیرون شدی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solidFill>
                  <a:srgbClr val="FF0000"/>
                </a:solidFill>
                <a:cs typeface="B Mitra" panose="00000400000000000000" pitchFamily="2" charset="-78"/>
              </a:rPr>
              <a:t>چشم حس </a:t>
            </a:r>
            <a:r>
              <a:rPr lang="fa-IR" sz="2400" dirty="0">
                <a:cs typeface="B Mitra" panose="00000400000000000000" pitchFamily="2" charset="-78"/>
              </a:rPr>
              <a:t>همچون کف دستست و بس	</a:t>
            </a:r>
            <a:r>
              <a:rPr lang="fa-IR" sz="2400" dirty="0" smtClean="0">
                <a:cs typeface="B Mitra" panose="00000400000000000000" pitchFamily="2" charset="-78"/>
              </a:rPr>
              <a:t>	نیست </a:t>
            </a:r>
            <a:r>
              <a:rPr lang="fa-IR" sz="2400" dirty="0">
                <a:cs typeface="B Mitra" panose="00000400000000000000" pitchFamily="2" charset="-78"/>
              </a:rPr>
              <a:t>کف را بر </a:t>
            </a:r>
            <a:r>
              <a:rPr lang="fa-IR" sz="2400" dirty="0" smtClean="0">
                <a:cs typeface="B Mitra" panose="00000400000000000000" pitchFamily="2" charset="-78"/>
              </a:rPr>
              <a:t>همه </a:t>
            </a:r>
            <a:r>
              <a:rPr lang="fa-IR" sz="2400" dirty="0">
                <a:cs typeface="B Mitra" panose="00000400000000000000" pitchFamily="2" charset="-78"/>
              </a:rPr>
              <a:t>او دست‌رس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 smtClean="0">
                <a:solidFill>
                  <a:srgbClr val="FF0000"/>
                </a:solidFill>
                <a:cs typeface="B Mitra" panose="00000400000000000000" pitchFamily="2" charset="-78"/>
              </a:rPr>
              <a:t>چشم </a:t>
            </a:r>
            <a:r>
              <a:rPr lang="fa-IR" sz="2400" dirty="0">
                <a:solidFill>
                  <a:srgbClr val="FF0000"/>
                </a:solidFill>
                <a:cs typeface="B Mitra" panose="00000400000000000000" pitchFamily="2" charset="-78"/>
              </a:rPr>
              <a:t>دریا </a:t>
            </a:r>
            <a:r>
              <a:rPr lang="fa-IR" sz="2400" dirty="0">
                <a:cs typeface="B Mitra" panose="00000400000000000000" pitchFamily="2" charset="-78"/>
              </a:rPr>
              <a:t>دیگرست و کف </a:t>
            </a:r>
            <a:r>
              <a:rPr lang="fa-IR" sz="2400" dirty="0" smtClean="0">
                <a:cs typeface="B Mitra" panose="00000400000000000000" pitchFamily="2" charset="-78"/>
              </a:rPr>
              <a:t>دگر		کف </a:t>
            </a:r>
            <a:r>
              <a:rPr lang="fa-IR" sz="2400" dirty="0">
                <a:cs typeface="B Mitra" panose="00000400000000000000" pitchFamily="2" charset="-78"/>
              </a:rPr>
              <a:t>بهل وز </a:t>
            </a:r>
            <a:r>
              <a:rPr lang="fa-IR" sz="2400" dirty="0" smtClean="0">
                <a:cs typeface="B Mitra" panose="00000400000000000000" pitchFamily="2" charset="-78"/>
              </a:rPr>
              <a:t>دیده </a:t>
            </a:r>
            <a:r>
              <a:rPr lang="fa-IR" sz="2400" dirty="0">
                <a:cs typeface="B Mitra" panose="00000400000000000000" pitchFamily="2" charset="-78"/>
              </a:rPr>
              <a:t>دریا نگر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جنبش کفها ز دریا روز و </a:t>
            </a:r>
            <a:r>
              <a:rPr lang="fa-IR" sz="2400" dirty="0" smtClean="0">
                <a:cs typeface="B Mitra" panose="00000400000000000000" pitchFamily="2" charset="-78"/>
              </a:rPr>
              <a:t>شب		کف </a:t>
            </a:r>
            <a:r>
              <a:rPr lang="fa-IR" sz="2400" dirty="0">
                <a:cs typeface="B Mitra" panose="00000400000000000000" pitchFamily="2" charset="-78"/>
              </a:rPr>
              <a:t>همی‌بینی و دریا نه عجب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ما چو کشتیها بهم بر </a:t>
            </a:r>
            <a:r>
              <a:rPr lang="fa-IR" sz="2400" dirty="0" smtClean="0">
                <a:cs typeface="B Mitra" panose="00000400000000000000" pitchFamily="2" charset="-78"/>
              </a:rPr>
              <a:t>می‌زنیم		تیره‌چشمیم </a:t>
            </a:r>
            <a:r>
              <a:rPr lang="fa-IR" sz="2400" dirty="0">
                <a:cs typeface="B Mitra" panose="00000400000000000000" pitchFamily="2" charset="-78"/>
              </a:rPr>
              <a:t>و در آب روشنیم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ای تو در کشتی تن رفته به </a:t>
            </a:r>
            <a:r>
              <a:rPr lang="fa-IR" sz="2400" dirty="0" smtClean="0">
                <a:cs typeface="B Mitra" panose="00000400000000000000" pitchFamily="2" charset="-78"/>
              </a:rPr>
              <a:t>خواب	آب </a:t>
            </a:r>
            <a:r>
              <a:rPr lang="fa-IR" sz="2400" dirty="0">
                <a:cs typeface="B Mitra" panose="00000400000000000000" pitchFamily="2" charset="-78"/>
              </a:rPr>
              <a:t>را دیدی نگر در </a:t>
            </a:r>
            <a:r>
              <a:rPr lang="fa-IR" sz="2400" dirty="0">
                <a:solidFill>
                  <a:srgbClr val="FF0000"/>
                </a:solidFill>
                <a:cs typeface="B Mitra" panose="00000400000000000000" pitchFamily="2" charset="-78"/>
              </a:rPr>
              <a:t>آب آب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آب را آبیست کو </a:t>
            </a:r>
            <a:r>
              <a:rPr lang="fa-IR" sz="2400" dirty="0" smtClean="0">
                <a:cs typeface="B Mitra" panose="00000400000000000000" pitchFamily="2" charset="-78"/>
              </a:rPr>
              <a:t>می‌راندش		</a:t>
            </a:r>
            <a:r>
              <a:rPr lang="fa-IR" sz="2400" dirty="0" smtClean="0">
                <a:solidFill>
                  <a:srgbClr val="FF0000"/>
                </a:solidFill>
                <a:cs typeface="B Mitra" panose="00000400000000000000" pitchFamily="2" charset="-78"/>
              </a:rPr>
              <a:t>روح</a:t>
            </a:r>
            <a:r>
              <a:rPr lang="fa-IR" sz="2400" dirty="0" smtClean="0">
                <a:cs typeface="B Mitra" panose="00000400000000000000" pitchFamily="2" charset="-78"/>
              </a:rPr>
              <a:t> </a:t>
            </a:r>
            <a:r>
              <a:rPr lang="fa-IR" sz="2400" dirty="0">
                <a:cs typeface="B Mitra" panose="00000400000000000000" pitchFamily="2" charset="-78"/>
              </a:rPr>
              <a:t>را روحیست کو می‌خواندش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 smtClean="0">
                <a:cs typeface="B Mitra" panose="00000400000000000000" pitchFamily="2" charset="-78"/>
              </a:rPr>
              <a:t>آدم </a:t>
            </a:r>
            <a:r>
              <a:rPr lang="fa-IR" sz="2400" dirty="0">
                <a:cs typeface="B Mitra" panose="00000400000000000000" pitchFamily="2" charset="-78"/>
              </a:rPr>
              <a:t>و حوا کجا بد آن </a:t>
            </a:r>
            <a:r>
              <a:rPr lang="fa-IR" sz="2400" dirty="0" smtClean="0">
                <a:cs typeface="B Mitra" panose="00000400000000000000" pitchFamily="2" charset="-78"/>
              </a:rPr>
              <a:t>زمان		که </a:t>
            </a:r>
            <a:r>
              <a:rPr lang="fa-IR" sz="2400" dirty="0">
                <a:solidFill>
                  <a:srgbClr val="FF0000"/>
                </a:solidFill>
                <a:cs typeface="B Mitra" panose="00000400000000000000" pitchFamily="2" charset="-78"/>
              </a:rPr>
              <a:t>خدا</a:t>
            </a:r>
            <a:r>
              <a:rPr lang="fa-IR" sz="2400" dirty="0">
                <a:cs typeface="B Mitra" panose="00000400000000000000" pitchFamily="2" charset="-78"/>
              </a:rPr>
              <a:t> افکند این زه در کمان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cs typeface="B Mitra" panose="00000400000000000000" pitchFamily="2" charset="-78"/>
              </a:rPr>
              <a:t>این سخن هم ناقص است و </a:t>
            </a:r>
            <a:r>
              <a:rPr lang="fa-IR" sz="2400" dirty="0" smtClean="0">
                <a:cs typeface="B Mitra" panose="00000400000000000000" pitchFamily="2" charset="-78"/>
              </a:rPr>
              <a:t>ابترست	آن </a:t>
            </a:r>
            <a:r>
              <a:rPr lang="fa-IR" sz="2400" dirty="0">
                <a:cs typeface="B Mitra" panose="00000400000000000000" pitchFamily="2" charset="-78"/>
              </a:rPr>
              <a:t>سخن که نیست ناقص آن </a:t>
            </a:r>
            <a:r>
              <a:rPr lang="fa-IR" sz="2400" dirty="0" smtClean="0">
                <a:cs typeface="B Mitra" panose="00000400000000000000" pitchFamily="2" charset="-78"/>
              </a:rPr>
              <a:t>سرست</a:t>
            </a:r>
            <a:endParaRPr lang="fa-IR" sz="2400" dirty="0">
              <a:cs typeface="B Mitra" panose="00000400000000000000" pitchFamily="2" charset="-78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261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685800"/>
            <a:ext cx="7751618" cy="5867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400">
                <a:cs typeface="B Mitra" panose="00000400000000000000" pitchFamily="2" charset="-78"/>
              </a:defRPr>
            </a:lvl1pPr>
          </a:lstStyle>
          <a:p>
            <a:r>
              <a:rPr lang="fa-IR" dirty="0"/>
              <a:t>گر بگوید زان بلغزد پای تو	ور نگوید هیچ از آن ای وای تو</a:t>
            </a:r>
          </a:p>
          <a:p>
            <a:r>
              <a:rPr lang="fa-IR" dirty="0"/>
              <a:t>ور بگوید در مثال </a:t>
            </a:r>
            <a:r>
              <a:rPr lang="fa-IR" dirty="0">
                <a:solidFill>
                  <a:srgbClr val="FF0000"/>
                </a:solidFill>
              </a:rPr>
              <a:t>صورتی</a:t>
            </a:r>
            <a:r>
              <a:rPr lang="fa-IR" dirty="0"/>
              <a:t>	بر همان صورت بچفسی ای فتی</a:t>
            </a:r>
          </a:p>
          <a:p>
            <a:r>
              <a:rPr lang="fa-IR" dirty="0"/>
              <a:t>بسته‌پایی چون گیا اندر </a:t>
            </a:r>
            <a:r>
              <a:rPr lang="fa-IR" dirty="0" smtClean="0"/>
              <a:t>زمین      </a:t>
            </a:r>
            <a:r>
              <a:rPr lang="fa-IR" dirty="0"/>
              <a:t>	سر بجنبانی ببادی بی‌یقین</a:t>
            </a:r>
          </a:p>
          <a:p>
            <a:r>
              <a:rPr lang="fa-IR" dirty="0"/>
              <a:t>لیک پایت نیست تا نقلی </a:t>
            </a:r>
            <a:r>
              <a:rPr lang="fa-IR" dirty="0" smtClean="0"/>
              <a:t>کنی     </a:t>
            </a:r>
            <a:r>
              <a:rPr lang="fa-IR" dirty="0"/>
              <a:t>	یا مگر پا را ازین گل بر کنی</a:t>
            </a:r>
          </a:p>
          <a:p>
            <a:r>
              <a:rPr lang="fa-IR" dirty="0"/>
              <a:t>چون کنی پا را حیاتت زین گلست	این حیاتت را روش بس مشکلست</a:t>
            </a:r>
          </a:p>
          <a:p>
            <a:r>
              <a:rPr lang="fa-IR" dirty="0"/>
              <a:t>چون </a:t>
            </a:r>
            <a:r>
              <a:rPr lang="fa-IR" dirty="0">
                <a:solidFill>
                  <a:srgbClr val="FF0000"/>
                </a:solidFill>
              </a:rPr>
              <a:t>حیات از حق </a:t>
            </a:r>
            <a:r>
              <a:rPr lang="fa-IR" dirty="0"/>
              <a:t>بگیری ای روی	پس شوی </a:t>
            </a:r>
            <a:r>
              <a:rPr lang="fa-IR" dirty="0">
                <a:solidFill>
                  <a:srgbClr val="FF0000"/>
                </a:solidFill>
              </a:rPr>
              <a:t>مستغنی</a:t>
            </a:r>
            <a:r>
              <a:rPr lang="fa-IR" dirty="0"/>
              <a:t> از گل می‌روی</a:t>
            </a:r>
          </a:p>
          <a:p>
            <a:r>
              <a:rPr lang="fa-IR" dirty="0" smtClean="0"/>
              <a:t>بسته </a:t>
            </a:r>
            <a:r>
              <a:rPr lang="fa-IR" dirty="0"/>
              <a:t>شیر زمینی چون حبوب	</a:t>
            </a:r>
            <a:r>
              <a:rPr lang="fa-IR" dirty="0" smtClean="0"/>
              <a:t>       جو </a:t>
            </a:r>
            <a:r>
              <a:rPr lang="fa-IR" dirty="0"/>
              <a:t>فطام خویش از قوت القلوب</a:t>
            </a:r>
          </a:p>
          <a:p>
            <a:r>
              <a:rPr lang="fa-IR" dirty="0"/>
              <a:t>حرف </a:t>
            </a:r>
            <a:r>
              <a:rPr lang="fa-IR" dirty="0">
                <a:solidFill>
                  <a:srgbClr val="FF0000"/>
                </a:solidFill>
              </a:rPr>
              <a:t>حکمت</a:t>
            </a:r>
            <a:r>
              <a:rPr lang="fa-IR" dirty="0"/>
              <a:t> خور که شد نور ستیر	</a:t>
            </a:r>
            <a:r>
              <a:rPr lang="fa-IR" dirty="0" smtClean="0"/>
              <a:t>ای </a:t>
            </a:r>
            <a:r>
              <a:rPr lang="fa-IR" dirty="0"/>
              <a:t>تو </a:t>
            </a:r>
            <a:r>
              <a:rPr lang="fa-IR" dirty="0">
                <a:solidFill>
                  <a:srgbClr val="FF0000"/>
                </a:solidFill>
              </a:rPr>
              <a:t>نور بی‌حجب</a:t>
            </a:r>
            <a:r>
              <a:rPr lang="fa-IR" dirty="0"/>
              <a:t> را ناپذیر</a:t>
            </a:r>
          </a:p>
          <a:p>
            <a:r>
              <a:rPr lang="fa-IR" dirty="0"/>
              <a:t>تا پذیرا گردی ای جان نور </a:t>
            </a:r>
            <a:r>
              <a:rPr lang="fa-IR" dirty="0" smtClean="0"/>
              <a:t>را      </a:t>
            </a:r>
            <a:r>
              <a:rPr lang="fa-IR" dirty="0"/>
              <a:t>	تا ببینی بی‌حجب </a:t>
            </a:r>
            <a:r>
              <a:rPr lang="fa-IR" dirty="0">
                <a:solidFill>
                  <a:srgbClr val="FF0000"/>
                </a:solidFill>
              </a:rPr>
              <a:t>مستور</a:t>
            </a:r>
            <a:r>
              <a:rPr lang="fa-IR" dirty="0"/>
              <a:t> را</a:t>
            </a:r>
          </a:p>
          <a:p>
            <a:endParaRPr lang="fa-IR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120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3400" y="838200"/>
            <a:ext cx="7924800" cy="5867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400">
                <a:cs typeface="B Mitra" panose="00000400000000000000" pitchFamily="2" charset="-78"/>
              </a:defRPr>
            </a:lvl1pPr>
          </a:lstStyle>
          <a:p>
            <a:r>
              <a:rPr lang="fa-IR" dirty="0"/>
              <a:t>چون ستاره سیر بر گردون کنی	</a:t>
            </a:r>
            <a:r>
              <a:rPr lang="fa-IR" dirty="0" smtClean="0"/>
              <a:t>      بلک </a:t>
            </a:r>
            <a:r>
              <a:rPr lang="fa-IR" dirty="0"/>
              <a:t>بی گردون سفر بی‌چون کنی</a:t>
            </a:r>
          </a:p>
          <a:p>
            <a:r>
              <a:rPr lang="fa-IR" dirty="0"/>
              <a:t>آنچنان کز نیست در هست </a:t>
            </a:r>
            <a:r>
              <a:rPr lang="fa-IR" dirty="0" smtClean="0"/>
              <a:t>آمدی   </a:t>
            </a:r>
            <a:r>
              <a:rPr lang="fa-IR" dirty="0"/>
              <a:t>	هین بگو چون آمدی مست آمدی</a:t>
            </a:r>
          </a:p>
          <a:p>
            <a:r>
              <a:rPr lang="fa-IR" dirty="0">
                <a:solidFill>
                  <a:srgbClr val="FF0000"/>
                </a:solidFill>
              </a:rPr>
              <a:t>راههای آمدن </a:t>
            </a:r>
            <a:r>
              <a:rPr lang="fa-IR" dirty="0"/>
              <a:t>یادت نماند	</a:t>
            </a:r>
            <a:r>
              <a:rPr lang="fa-IR" dirty="0" smtClean="0"/>
              <a:t>          لیک </a:t>
            </a:r>
            <a:r>
              <a:rPr lang="fa-IR" dirty="0"/>
              <a:t>رمزی بر تو بر خواهیم خواند</a:t>
            </a:r>
          </a:p>
          <a:p>
            <a:r>
              <a:rPr lang="fa-IR" dirty="0"/>
              <a:t>هوش را بگذار وانگه هوش‌دار	</a:t>
            </a:r>
            <a:r>
              <a:rPr lang="fa-IR" dirty="0" smtClean="0"/>
              <a:t>            گوش </a:t>
            </a:r>
            <a:r>
              <a:rPr lang="fa-IR" dirty="0"/>
              <a:t>را بر بند وانگه گوش دار</a:t>
            </a:r>
          </a:p>
          <a:p>
            <a:r>
              <a:rPr lang="fa-IR" dirty="0"/>
              <a:t>نه نگویم زانک </a:t>
            </a:r>
            <a:r>
              <a:rPr lang="fa-IR" dirty="0">
                <a:solidFill>
                  <a:srgbClr val="FF0000"/>
                </a:solidFill>
              </a:rPr>
              <a:t>خامی</a:t>
            </a:r>
            <a:r>
              <a:rPr lang="fa-IR" dirty="0"/>
              <a:t> تو هنوز	</a:t>
            </a:r>
            <a:r>
              <a:rPr lang="fa-IR" dirty="0" smtClean="0"/>
              <a:t>               در </a:t>
            </a:r>
            <a:r>
              <a:rPr lang="fa-IR" dirty="0"/>
              <a:t>بهاری تو ندیدستی تموز</a:t>
            </a:r>
          </a:p>
          <a:p>
            <a:r>
              <a:rPr lang="fa-IR" dirty="0"/>
              <a:t>این جهان همچون درختست ای </a:t>
            </a:r>
            <a:r>
              <a:rPr lang="fa-IR" dirty="0" smtClean="0"/>
              <a:t>کرام          </a:t>
            </a:r>
            <a:r>
              <a:rPr lang="fa-IR" dirty="0"/>
              <a:t>	ما برو چون </a:t>
            </a:r>
            <a:r>
              <a:rPr lang="fa-IR" dirty="0">
                <a:solidFill>
                  <a:srgbClr val="FF0000"/>
                </a:solidFill>
              </a:rPr>
              <a:t>میوه‌های نیم‌خام</a:t>
            </a:r>
          </a:p>
          <a:p>
            <a:r>
              <a:rPr lang="fa-IR" dirty="0"/>
              <a:t>سخت گیرد خامها مر شاخ را	</a:t>
            </a:r>
            <a:r>
              <a:rPr lang="fa-IR" dirty="0" smtClean="0"/>
              <a:t>                      زانک </a:t>
            </a:r>
            <a:r>
              <a:rPr lang="fa-IR" dirty="0"/>
              <a:t>در خامی نشاید کاخ را</a:t>
            </a:r>
          </a:p>
          <a:p>
            <a:r>
              <a:rPr lang="fa-IR" dirty="0"/>
              <a:t>چون بپخت و گشت شیرین لب‌گزان	</a:t>
            </a:r>
            <a:r>
              <a:rPr lang="fa-IR" dirty="0" smtClean="0"/>
              <a:t>       سست </a:t>
            </a:r>
            <a:r>
              <a:rPr lang="fa-IR" dirty="0"/>
              <a:t>گیرد شاخها را بعد از آن</a:t>
            </a:r>
          </a:p>
          <a:p>
            <a:r>
              <a:rPr lang="fa-IR" dirty="0"/>
              <a:t>چون از آن اقبال شیرین شد دهان	سرد شد بر آدمی ملک جهان</a:t>
            </a:r>
          </a:p>
          <a:p>
            <a:r>
              <a:rPr lang="fa-IR" dirty="0">
                <a:solidFill>
                  <a:srgbClr val="FF0000"/>
                </a:solidFill>
              </a:rPr>
              <a:t>سخت‌گیری و تعصب خامی </a:t>
            </a:r>
            <a:r>
              <a:rPr lang="fa-IR" dirty="0" smtClean="0">
                <a:solidFill>
                  <a:srgbClr val="FF0000"/>
                </a:solidFill>
              </a:rPr>
              <a:t>است  </a:t>
            </a:r>
            <a:r>
              <a:rPr lang="fa-IR" dirty="0">
                <a:solidFill>
                  <a:srgbClr val="FF0000"/>
                </a:solidFill>
              </a:rPr>
              <a:t>	تا جنینی کار خون‌آشامی است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929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685800"/>
            <a:ext cx="8229600" cy="52578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400">
                <a:cs typeface="B Mitra" panose="00000400000000000000" pitchFamily="2" charset="-78"/>
              </a:defRPr>
            </a:lvl1pPr>
          </a:lstStyle>
          <a:p>
            <a:r>
              <a:rPr lang="fa-IR" dirty="0"/>
              <a:t>چیز دیگر ماند اما گفتنش	</a:t>
            </a:r>
            <a:r>
              <a:rPr lang="fa-IR" dirty="0" smtClean="0"/>
              <a:t>          با </a:t>
            </a:r>
            <a:r>
              <a:rPr lang="fa-IR" dirty="0"/>
              <a:t>تو روح القدس گوید بی منش</a:t>
            </a:r>
          </a:p>
          <a:p>
            <a:r>
              <a:rPr lang="fa-IR" dirty="0"/>
              <a:t>نه تو گویی هم بگوش </a:t>
            </a:r>
            <a:r>
              <a:rPr lang="fa-IR" dirty="0" smtClean="0"/>
              <a:t>خویشتن    </a:t>
            </a:r>
            <a:r>
              <a:rPr lang="fa-IR" dirty="0"/>
              <a:t>	نه من ونه غیرمن ای هم تو من</a:t>
            </a:r>
          </a:p>
          <a:p>
            <a:r>
              <a:rPr lang="fa-IR" dirty="0"/>
              <a:t>همچو آن وقتی که خواب اندر روی	تو ز پیش خود به پیش خود شوی</a:t>
            </a:r>
          </a:p>
          <a:p>
            <a:r>
              <a:rPr lang="fa-IR" dirty="0"/>
              <a:t>بشنوی از خویش و پنداری </a:t>
            </a:r>
            <a:r>
              <a:rPr lang="fa-IR" dirty="0" smtClean="0"/>
              <a:t>فلان </a:t>
            </a:r>
            <a:r>
              <a:rPr lang="fa-IR" dirty="0"/>
              <a:t>	با تو اندر خواب گفتست آن نهان</a:t>
            </a:r>
          </a:p>
          <a:p>
            <a:r>
              <a:rPr lang="fa-IR" dirty="0"/>
              <a:t>تو یکی تو نیستی ای خوش رفیق	</a:t>
            </a:r>
            <a:r>
              <a:rPr lang="fa-IR" dirty="0" smtClean="0"/>
              <a:t>       بلک </a:t>
            </a:r>
            <a:r>
              <a:rPr lang="fa-IR" dirty="0"/>
              <a:t>گردونی ودریای عمیق</a:t>
            </a:r>
          </a:p>
          <a:p>
            <a:r>
              <a:rPr lang="fa-IR" dirty="0" smtClean="0"/>
              <a:t>خود </a:t>
            </a:r>
            <a:r>
              <a:rPr lang="fa-IR" dirty="0"/>
              <a:t>چه جای حد بیداریست و </a:t>
            </a:r>
            <a:r>
              <a:rPr lang="fa-IR" dirty="0" smtClean="0"/>
              <a:t>خواب    </a:t>
            </a:r>
            <a:r>
              <a:rPr lang="fa-IR" dirty="0"/>
              <a:t>	</a:t>
            </a:r>
            <a:r>
              <a:rPr lang="fa-IR" dirty="0" smtClean="0"/>
              <a:t>         دم </a:t>
            </a:r>
            <a:r>
              <a:rPr lang="fa-IR" dirty="0"/>
              <a:t>مزن والله اعلم بالصواب</a:t>
            </a:r>
          </a:p>
          <a:p>
            <a:r>
              <a:rPr lang="fa-IR" dirty="0"/>
              <a:t>دم مزن تا بشنوی از دم ز </a:t>
            </a:r>
            <a:r>
              <a:rPr lang="fa-IR" dirty="0" smtClean="0"/>
              <a:t>نان     </a:t>
            </a:r>
            <a:r>
              <a:rPr lang="fa-IR" dirty="0"/>
              <a:t>	</a:t>
            </a:r>
            <a:r>
              <a:rPr lang="fa-IR" dirty="0" smtClean="0"/>
              <a:t>       آنچ </a:t>
            </a:r>
            <a:r>
              <a:rPr lang="fa-IR" dirty="0"/>
              <a:t>نامد در زبان و در بیان</a:t>
            </a:r>
          </a:p>
          <a:p>
            <a:r>
              <a:rPr lang="fa-IR" dirty="0"/>
              <a:t>دم مزن تا بشنوی زان آفتاب	</a:t>
            </a:r>
            <a:r>
              <a:rPr lang="fa-IR" dirty="0" smtClean="0"/>
              <a:t>                آنچ </a:t>
            </a:r>
            <a:r>
              <a:rPr lang="fa-IR" dirty="0"/>
              <a:t>نامد درکتاب و در خطاب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995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229600" cy="1143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>
              <a:lnSpc>
                <a:spcPct val="250000"/>
              </a:lnSpc>
              <a:spcBef>
                <a:spcPct val="0"/>
              </a:spcBef>
            </a:pPr>
            <a:r>
              <a:rPr lang="fa-IR" sz="3200" dirty="0" smtClean="0">
                <a:solidFill>
                  <a:srgbClr val="C00000"/>
                </a:solidFill>
                <a:cs typeface="B Titr" pitchFamily="2" charset="-78"/>
              </a:rPr>
              <a:t>باتشکر از توجه شما</a:t>
            </a:r>
            <a:endParaRPr lang="fa-IR" sz="2000" dirty="0">
              <a:solidFill>
                <a:srgbClr val="C00000"/>
              </a:solidFill>
              <a:cs typeface="B Titr" pitchFamily="2" charset="-78"/>
            </a:endParaRPr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3691665"/>
            <a:ext cx="1819370" cy="148993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1599" y="5773194"/>
            <a:ext cx="64008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5425" indent="36000" algn="ctr" rtl="1">
              <a:lnSpc>
                <a:spcPct val="80000"/>
              </a:lnSpc>
            </a:pPr>
            <a:r>
              <a:rPr lang="fa-IR" dirty="0">
                <a:solidFill>
                  <a:srgbClr val="000000"/>
                </a:solidFill>
                <a:latin typeface="B Mitra" panose="00000400000000000000" pitchFamily="2" charset="-78"/>
                <a:ea typeface="B Mitra" panose="00000400000000000000" pitchFamily="2" charset="-78"/>
                <a:cs typeface="B Mitra" panose="00000400000000000000" pitchFamily="2" charset="-78"/>
              </a:rPr>
              <a:t>کلیه حقوق این مطلب متعلق به بنیاد توسعه فردا بوده و استفاده از مطالب آن با ذکر منبع آزاد  میباشد. فایل الکترونیکی آن از سایت بنیاد به نشانی : </a:t>
            </a:r>
            <a:r>
              <a:rPr lang="en-US" dirty="0">
                <a:solidFill>
                  <a:srgbClr val="000000"/>
                </a:solidFill>
                <a:latin typeface="Sitka Subheading" panose="02000505000000020004" pitchFamily="2" charset="0"/>
                <a:ea typeface="Tahoma" panose="020B0604030504040204" pitchFamily="34" charset="0"/>
                <a:cs typeface="B Mitra" panose="00000400000000000000" pitchFamily="2" charset="-78"/>
                <a:hlinkClick r:id="rId3"/>
              </a:rPr>
              <a:t>www.farda.ir</a:t>
            </a:r>
            <a:r>
              <a:rPr lang="fa-IR" dirty="0">
                <a:solidFill>
                  <a:srgbClr val="000000"/>
                </a:solidFill>
                <a:latin typeface="B Mitra" panose="00000400000000000000" pitchFamily="2" charset="-78"/>
                <a:ea typeface="B Mitra" panose="00000400000000000000" pitchFamily="2" charset="-78"/>
                <a:cs typeface="B Mitra" panose="00000400000000000000" pitchFamily="2" charset="-78"/>
              </a:rPr>
              <a:t>  قابل دریافت است.</a:t>
            </a:r>
            <a:r>
              <a:rPr lang="fa-IR" dirty="0">
                <a:solidFill>
                  <a:srgbClr val="000000"/>
                </a:solidFill>
                <a:latin typeface="B Mitra" panose="000004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0000"/>
              </a:solidFill>
              <a:effectLst/>
              <a:latin typeface="B Mitra" panose="00000400000000000000" pitchFamily="2" charset="-78"/>
              <a:ea typeface="B Mitra" panose="00000400000000000000" pitchFamily="2" charset="-78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16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0" y="152400"/>
            <a:ext cx="1447800" cy="457199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فهرست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34200" y="1295400"/>
            <a:ext cx="2057400" cy="32766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نیاکان ما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فوکایا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سفر به غرب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قصه پریان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آنچه مفقود شده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کشتن پدر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0" y="1295400"/>
            <a:ext cx="2362200" cy="4724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آغاز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مردی با ردا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مردن پیش از مرگ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استادان رویاها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آپولو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الهه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یاترومانتیس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جذبه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نوای نی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38400" y="1295400"/>
            <a:ext cx="2133600" cy="33528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قهرمان بنیانگذار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سلسله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کنار کشیدن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آمی نیاس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همچون نسیم در شب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1371600"/>
            <a:ext cx="2362200" cy="22098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بازی با بازیچه ها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قانون گذاران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مساله عملی بودن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درخشش نامرئی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848600" y="838200"/>
            <a:ext cx="1066800" cy="3810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یک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867400" y="838200"/>
            <a:ext cx="1066800" cy="3810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دو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505200" y="838200"/>
            <a:ext cx="1066800" cy="3810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سه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838200"/>
            <a:ext cx="1219200" cy="3810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چهار و پنج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572000" y="3733800"/>
            <a:ext cx="4724400" cy="0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209800" y="3733800"/>
            <a:ext cx="4724400" cy="0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-76200" y="3733800"/>
            <a:ext cx="4724400" cy="0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629400" y="3733800"/>
            <a:ext cx="4724400" cy="0"/>
          </a:xfrm>
          <a:prstGeom prst="line">
            <a:avLst/>
          </a:prstGeom>
          <a:ln w="571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600" y="1295400"/>
            <a:ext cx="87630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مقدمه دکتر سید حسین نصر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105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گشودن باب جدیدی برای تفکر فلسفی در غرب با تمرکز بر فلسفه ماقبل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سقراطی یونان</a:t>
            </a:r>
          </a:p>
          <a:p>
            <a:pPr lvl="0" algn="ct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fa-IR" sz="2800" baseline="0" dirty="0" smtClean="0">
                <a:solidFill>
                  <a:schemeClr val="tx1"/>
                </a:solidFill>
                <a:cs typeface="B Nazanin" pitchFamily="2" charset="-78"/>
              </a:rPr>
              <a:t>معمولا مورخان فلسفه غرب (خصوصا از آغاز فلسفه جدید غربی قرن 17)،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افلاطون و ارسطو را سرآغاز فلسفه یونانی می دانند. چرا که فلسفه را به تصورات و تصدیقات محدود کرده اند و با تفکر استدلالی یکی دانسته اند و اشراق و عرفان و تحول روحی و کمال اخلاقی و معنوی را (که در فلاسفه ی قبل سقراطی مشهود است) به حاشیه رانده اند.  </a:t>
            </a: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(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حتی نیچه و هایدگر)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21782" y="5889712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مقدمه دکتر سید حسین نصر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105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یک انقلاب فکری مهم درباره آغاز فلسفه در اندیشه غرب معاصر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روشن ساختن رابطه میان حکمای قبل از سقراطی یونان و حکمت های باستانی ایران و مصر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شباهت کامل میان تحقیقات پیتر کینگزلی و نوشته های شیخ اشراق، شهاب الدین شهرزوری و ملاصدرا و قطب الدین اشکوری پیرامون بزرگان فلسفه قبل از سقراطی (فیثاغورث و انباذقلس و پارمنیدس)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نتیجه: فلسفه اسلامی پیوندی مستقیم از راه انتقال یک سنت شفاهی با فلسفه های عتیق یونان دارد. </a:t>
            </a:r>
            <a:endParaRPr kumimoji="0" lang="fa-IR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04800"/>
            <a:ext cx="3733800" cy="10128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مقدمه دکتر سید حسین نصر</a:t>
            </a:r>
            <a:endParaRPr lang="en-US" sz="28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219200"/>
            <a:ext cx="8763000" cy="51054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این کتاب به زبانی داستانی به ماهیت واقعی افکار پارمنیدس که بین مسلمانان نیز از شهرت برخوردار است، می پردازد.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تعبیر فلاسفه اسلامی از پارمنیدس به مراتب از تعبیر غربیان در دوران جدید به واقعیت نزدیکتر است. 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دکتر نصر چهل سال پیش در مقاله ای به قرابت بین تفسیر ملاصدرا از برخی حکمای عتیق یونان و گفتار کورن فورد و دیگران اشاره کرده بود.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943600"/>
            <a:ext cx="1122218" cy="8697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14510</TotalTime>
  <Words>5881</Words>
  <Application>Microsoft Office PowerPoint</Application>
  <PresentationFormat>On-screen Show (4:3)</PresentationFormat>
  <Paragraphs>468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Arial</vt:lpstr>
      <vt:lpstr>B Mitra</vt:lpstr>
      <vt:lpstr>B Nazanin</vt:lpstr>
      <vt:lpstr>B Titr</vt:lpstr>
      <vt:lpstr>Calibri</vt:lpstr>
      <vt:lpstr>Sitka Subheading</vt:lpstr>
      <vt:lpstr>Tahoma</vt:lpstr>
      <vt:lpstr>Times New Roman</vt:lpstr>
      <vt:lpstr>Wingdings</vt:lpstr>
      <vt:lpstr>Office Theme</vt:lpstr>
      <vt:lpstr>زوایای تاریک حکمت</vt:lpstr>
      <vt:lpstr>سرآغاز</vt:lpstr>
      <vt:lpstr>گمشده حقیقی</vt:lpstr>
      <vt:lpstr>پیتر کینگزلی</vt:lpstr>
      <vt:lpstr>Books By Peter Kingsley</vt:lpstr>
      <vt:lpstr>فهرست</vt:lpstr>
      <vt:lpstr>مقدمه دکتر سید حسین نصر</vt:lpstr>
      <vt:lpstr>مقدمه دکتر سید حسین نصر</vt:lpstr>
      <vt:lpstr>مقدمه دکتر سید حسین نصر</vt:lpstr>
      <vt:lpstr>فلسفه اشراق</vt:lpstr>
      <vt:lpstr>فلسفه اشراق</vt:lpstr>
      <vt:lpstr>درباره کتاب</vt:lpstr>
      <vt:lpstr>1-1 نیاکان ما</vt:lpstr>
      <vt:lpstr>نیاکان ما</vt:lpstr>
      <vt:lpstr>نیاکان ما</vt:lpstr>
      <vt:lpstr>نیاکان ما</vt:lpstr>
      <vt:lpstr>1-2 فوکایا</vt:lpstr>
      <vt:lpstr>1-3 سفر به غرب</vt:lpstr>
      <vt:lpstr>1-4 قصه پریان</vt:lpstr>
      <vt:lpstr>1-5 آنچه مفقود شده</vt:lpstr>
      <vt:lpstr>1-6 کشتن پدر</vt:lpstr>
      <vt:lpstr>2-1 آغاز</vt:lpstr>
      <vt:lpstr>2-1 آغاز - شعر</vt:lpstr>
      <vt:lpstr>2-1 آغاز - شعر</vt:lpstr>
      <vt:lpstr>2-2 مردی با ردا</vt:lpstr>
      <vt:lpstr>3-2 مردن پیش از مرگ</vt:lpstr>
      <vt:lpstr>3-2 مردن پیش از مرگ</vt:lpstr>
      <vt:lpstr>3-2 مردن پیش از مرگ</vt:lpstr>
      <vt:lpstr>4-2 استادان رویاها</vt:lpstr>
      <vt:lpstr>5-2 آپولو</vt:lpstr>
      <vt:lpstr>6-2 الهه</vt:lpstr>
      <vt:lpstr>7-2 یاترومانتیس</vt:lpstr>
      <vt:lpstr>8-2 جذبه</vt:lpstr>
      <vt:lpstr>9-2 نوای نی</vt:lpstr>
      <vt:lpstr>9-2 نوای نی</vt:lpstr>
      <vt:lpstr>9-2 نوای نی</vt:lpstr>
      <vt:lpstr>1-3 قهرمان بنیان گذار</vt:lpstr>
      <vt:lpstr>2-3 سلسله</vt:lpstr>
      <vt:lpstr>3-3 کنار کشیدن</vt:lpstr>
      <vt:lpstr>4-3 آمی نیاس</vt:lpstr>
      <vt:lpstr>5-3 همچون نسیم در شب</vt:lpstr>
      <vt:lpstr>1-4 بازی با بازیچه ها</vt:lpstr>
      <vt:lpstr>2-4 قانون گذاران</vt:lpstr>
      <vt:lpstr>2-4 قانون گذاران</vt:lpstr>
      <vt:lpstr>2-4 قانون گذاران</vt:lpstr>
      <vt:lpstr>3-4 مساله ی عملی بودن</vt:lpstr>
      <vt:lpstr>1-5 درخشش نامرئی</vt:lpstr>
      <vt:lpstr>نتیجه گیری</vt:lpstr>
      <vt:lpstr>نتیجه گیری</vt:lpstr>
      <vt:lpstr>پایان آغاز</vt:lpstr>
      <vt:lpstr> مقدمه مترجم</vt:lpstr>
      <vt:lpstr>مقدمه مترجم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باتشکر از توجه شما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زوایای تاریک حکمت</dc:title>
  <dc:creator>Fooladgar</dc:creator>
  <cp:lastModifiedBy>Administrator</cp:lastModifiedBy>
  <cp:revision>217</cp:revision>
  <dcterms:created xsi:type="dcterms:W3CDTF">2013-06-03T07:05:57Z</dcterms:created>
  <dcterms:modified xsi:type="dcterms:W3CDTF">2016-01-25T11:36:29Z</dcterms:modified>
</cp:coreProperties>
</file>